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</p:sldIdLst>
  <p:sldSz cy="5143500" cx="9144000"/>
  <p:notesSz cx="6858000" cy="9144000"/>
  <p:embeddedFontLst>
    <p:embeddedFont>
      <p:font typeface="Roboto Black"/>
      <p:bold r:id="rId14"/>
      <p:boldItalic r:id="rId15"/>
    </p:embeddedFont>
    <p:embeddedFont>
      <p:font typeface="Roboto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0" roundtripDataSignature="AMtx7mjCjps6Jtv/ViaLTsH1JWw4rHRDJ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98A58F3-4D9B-4462-BDB7-8262EC8C7CE6}">
  <a:tblStyle styleId="{998A58F3-4D9B-4462-BDB7-8262EC8C7CE6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EEB6DDF2-1210-4D8C-8F23-34F993166D54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fill>
          <a:solidFill>
            <a:schemeClr val="accent6">
              <a:alpha val="20000"/>
            </a:schemeClr>
          </a:solidFill>
        </a:fill>
      </a:tcStyle>
    </a:band1H>
    <a:band2H>
      <a:tcTxStyle/>
    </a:band2H>
    <a:band1V>
      <a:tcTxStyle/>
      <a:tcStyle>
        <a:fill>
          <a:solidFill>
            <a:schemeClr val="accent6">
              <a:alpha val="20000"/>
            </a:schemeClr>
          </a:solidFill>
        </a:fill>
      </a:tcStyle>
    </a:band1V>
    <a:band2V>
      <a:tcTxStyle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127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</a:seCell>
    <a:swCell>
      <a:tcTxStyle/>
    </a:swCell>
    <a:firstRow>
      <a:tcTxStyle b="on" i="off"/>
      <a:tcStyle>
        <a:tcBdr>
          <a:bottom>
            <a:ln cap="flat" cmpd="sng" w="127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font" Target="fonts/RobotoBlack-boldItalic.fntdata"/><Relationship Id="rId14" Type="http://schemas.openxmlformats.org/officeDocument/2006/relationships/font" Target="fonts/RobotoBlack-bold.fntdata"/><Relationship Id="rId17" Type="http://schemas.openxmlformats.org/officeDocument/2006/relationships/font" Target="fonts/Roboto-bold.fntdata"/><Relationship Id="rId16" Type="http://schemas.openxmlformats.org/officeDocument/2006/relationships/font" Target="fonts/Roboto-regular.fntdata"/><Relationship Id="rId5" Type="http://schemas.openxmlformats.org/officeDocument/2006/relationships/slideMaster" Target="slideMasters/slideMaster1.xml"/><Relationship Id="rId19" Type="http://schemas.openxmlformats.org/officeDocument/2006/relationships/font" Target="fonts/Roboto-bold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Roboto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" name="Google Shape;4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" name="Google Shape;5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da-DK"/>
              <a:t>Lave flere varianter af denne her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40c01b0422_0_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" name="Google Shape;83;g140c01b0422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rs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/>
          <p:nvPr/>
        </p:nvSpPr>
        <p:spPr>
          <a:xfrm>
            <a:off x="-44150" y="0"/>
            <a:ext cx="9249600" cy="5209800"/>
          </a:xfrm>
          <a:prstGeom prst="rect">
            <a:avLst/>
          </a:prstGeom>
          <a:solidFill>
            <a:srgbClr val="002B4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9"/>
          <p:cNvSpPr txBox="1"/>
          <p:nvPr>
            <p:ph type="ctrTitle"/>
          </p:nvPr>
        </p:nvSpPr>
        <p:spPr>
          <a:xfrm>
            <a:off x="1130750" y="311479"/>
            <a:ext cx="6882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7000"/>
              </a:buClr>
              <a:buSzPts val="1200"/>
              <a:buNone/>
              <a:defRPr sz="1200">
                <a:solidFill>
                  <a:srgbClr val="E77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12" name="Google Shape;12;p9"/>
          <p:cNvSpPr txBox="1"/>
          <p:nvPr>
            <p:ph idx="1" type="subTitle"/>
          </p:nvPr>
        </p:nvSpPr>
        <p:spPr>
          <a:xfrm>
            <a:off x="1130725" y="2358264"/>
            <a:ext cx="6882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54000" wrap="square" tIns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Roboto Black"/>
              <a:buNone/>
              <a:defRPr sz="54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Roboto Black"/>
              <a:buNone/>
              <a:defRPr sz="5400"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Roboto Black"/>
              <a:buNone/>
              <a:defRPr sz="5400"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Roboto Black"/>
              <a:buNone/>
              <a:defRPr sz="5400"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Roboto Black"/>
              <a:buNone/>
              <a:defRPr sz="5400"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Roboto Black"/>
              <a:buNone/>
              <a:defRPr sz="5400"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Roboto Black"/>
              <a:buNone/>
              <a:defRPr sz="5400"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Roboto Black"/>
              <a:buNone/>
              <a:defRPr sz="5400"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Roboto Black"/>
              <a:buNone/>
              <a:defRPr sz="5400"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/>
        </p:txBody>
      </p:sp>
      <p:sp>
        <p:nvSpPr>
          <p:cNvPr id="13" name="Google Shape;13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  <p:pic>
        <p:nvPicPr>
          <p:cNvPr id="14" name="Google Shape;14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05776" y="-585851"/>
            <a:ext cx="3806423" cy="16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68100" y="280274"/>
            <a:ext cx="784435" cy="17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942015">
            <a:off x="-1415392" y="3773294"/>
            <a:ext cx="4143911" cy="1788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" name="Google Shape;19;p10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54000" wrap="square" tIns="0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0" name="Google Shape;20;p10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54000" wrap="square" tIns="0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1" name="Google Shape;2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mple" type="secHead">
  <p:cSld name="SECTION_HEADER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4" name="Google Shape;24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7" name="Google Shape;27;p12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54000" wrap="square" tIns="0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1" name="Google Shape;31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14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5" name="Google Shape;35;p14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54000" wrap="square" tIns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6" name="Google Shape;36;p14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54000" wrap="square" tIns="0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5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5400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0" name="Google Shape;4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6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3" name="Google Shape;43;p1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54000" wrap="square" tIns="0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4" name="Google Shape;4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54000" wrap="square" tIns="0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10.png"/><Relationship Id="rId6" Type="http://schemas.openxmlformats.org/officeDocument/2006/relationships/image" Target="../media/image2.png"/><Relationship Id="rId7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"/>
          <p:cNvSpPr/>
          <p:nvPr/>
        </p:nvSpPr>
        <p:spPr>
          <a:xfrm>
            <a:off x="2205424" y="4251814"/>
            <a:ext cx="7241651" cy="107517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rgbClr val="123A59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Roboto"/>
              </a:rPr>
              <a:t>30/09/2022</a:t>
            </a:r>
          </a:p>
        </p:txBody>
      </p:sp>
      <p:sp>
        <p:nvSpPr>
          <p:cNvPr id="52" name="Google Shape;52;p1"/>
          <p:cNvSpPr txBox="1"/>
          <p:nvPr>
            <p:ph idx="1" type="subTitle"/>
          </p:nvPr>
        </p:nvSpPr>
        <p:spPr>
          <a:xfrm>
            <a:off x="1130725" y="2358264"/>
            <a:ext cx="6882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54000" wrap="square" tIns="0">
            <a:normAutofit fontScale="92500" lnSpcReduction="1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r>
              <a:rPr lang="da-DK"/>
              <a:t>C.F. Nielsen</a:t>
            </a:r>
            <a:endParaRPr/>
          </a:p>
        </p:txBody>
      </p:sp>
      <p:sp>
        <p:nvSpPr>
          <p:cNvPr id="53" name="Google Shape;53;p1"/>
          <p:cNvSpPr txBox="1"/>
          <p:nvPr>
            <p:ph idx="4294967295" type="subTitle"/>
          </p:nvPr>
        </p:nvSpPr>
        <p:spPr>
          <a:xfrm>
            <a:off x="1130725" y="3282983"/>
            <a:ext cx="6882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54000" wrap="square" tIns="0">
            <a:norm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0" i="0" lang="da-DK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Leadgeneration Europe, South East Asia and Australia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"/>
          <p:cNvSpPr txBox="1"/>
          <p:nvPr/>
        </p:nvSpPr>
        <p:spPr>
          <a:xfrm>
            <a:off x="714907" y="403997"/>
            <a:ext cx="5634153" cy="10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54000" wrap="square" tIns="0">
            <a:normAutofit fontScale="77500" lnSpcReduction="20000"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b="0" i="0" lang="da-DK" sz="5000" u="none" cap="none" strike="noStrike">
                <a:solidFill>
                  <a:srgbClr val="002B49"/>
                </a:solidFill>
                <a:latin typeface="Roboto Black"/>
                <a:ea typeface="Roboto Black"/>
                <a:cs typeface="Roboto Black"/>
                <a:sym typeface="Roboto Black"/>
              </a:rPr>
              <a:t>CAMPAIGN ELEMENTS</a:t>
            </a:r>
            <a:endParaRPr b="0" i="0" sz="5000" u="none" cap="none" strike="noStrike">
              <a:solidFill>
                <a:srgbClr val="002B49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59" name="Google Shape;59;p2"/>
          <p:cNvSpPr/>
          <p:nvPr/>
        </p:nvSpPr>
        <p:spPr>
          <a:xfrm>
            <a:off x="0" y="1580225"/>
            <a:ext cx="9144000" cy="3563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"/>
          <p:cNvSpPr txBox="1"/>
          <p:nvPr/>
        </p:nvSpPr>
        <p:spPr>
          <a:xfrm>
            <a:off x="5691933" y="672166"/>
            <a:ext cx="489063" cy="32005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da-DK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Bog</a:t>
            </a:r>
            <a:endParaRPr b="0" i="0" sz="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1" name="Google Shape;61;p2"/>
          <p:cNvGrpSpPr/>
          <p:nvPr/>
        </p:nvGrpSpPr>
        <p:grpSpPr>
          <a:xfrm>
            <a:off x="-187438" y="1273940"/>
            <a:ext cx="6536498" cy="3688007"/>
            <a:chOff x="540326" y="2222136"/>
            <a:chExt cx="4500915" cy="2539495"/>
          </a:xfrm>
        </p:grpSpPr>
        <p:pic>
          <p:nvPicPr>
            <p:cNvPr id="62" name="Google Shape;62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40326" y="2222136"/>
              <a:ext cx="4500915" cy="25394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" name="Google Shape;63;p2"/>
            <p:cNvPicPr preferRelativeResize="0"/>
            <p:nvPr/>
          </p:nvPicPr>
          <p:blipFill rotWithShape="1">
            <a:blip r:embed="rId4">
              <a:alphaModFix/>
            </a:blip>
            <a:srcRect b="-2597" l="11021" r="6365" t="1"/>
            <a:stretch/>
          </p:blipFill>
          <p:spPr>
            <a:xfrm>
              <a:off x="1108363" y="2259270"/>
              <a:ext cx="3396612" cy="2237981"/>
            </a:xfrm>
            <a:prstGeom prst="roundRect">
              <a:avLst>
                <a:gd fmla="val 2631" name="adj"/>
              </a:avLst>
            </a:prstGeom>
            <a:noFill/>
            <a:ln>
              <a:noFill/>
            </a:ln>
            <a:effectLst>
              <a:outerShdw blurRad="76200" rotWithShape="0" algn="tl" dir="7800000" dist="38100">
                <a:srgbClr val="000000">
                  <a:alpha val="40000"/>
                </a:srgbClr>
              </a:outerShdw>
            </a:effectLst>
          </p:spPr>
        </p:pic>
      </p:grpSp>
      <p:grpSp>
        <p:nvGrpSpPr>
          <p:cNvPr id="64" name="Google Shape;64;p2"/>
          <p:cNvGrpSpPr/>
          <p:nvPr/>
        </p:nvGrpSpPr>
        <p:grpSpPr>
          <a:xfrm>
            <a:off x="246540" y="1461514"/>
            <a:ext cx="792609" cy="792600"/>
            <a:chOff x="758280" y="1892431"/>
            <a:chExt cx="792609" cy="792600"/>
          </a:xfrm>
        </p:grpSpPr>
        <p:sp>
          <p:nvSpPr>
            <p:cNvPr id="65" name="Google Shape;65;p2"/>
            <p:cNvSpPr/>
            <p:nvPr/>
          </p:nvSpPr>
          <p:spPr>
            <a:xfrm>
              <a:off x="758289" y="1892431"/>
              <a:ext cx="792600" cy="792600"/>
            </a:xfrm>
            <a:prstGeom prst="ellipse">
              <a:avLst/>
            </a:prstGeom>
            <a:solidFill>
              <a:schemeClr val="accent1"/>
            </a:solidFill>
            <a:ln cap="flat" cmpd="sng" w="9525">
              <a:solidFill>
                <a:srgbClr val="FFFFFF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2"/>
            <p:cNvSpPr txBox="1"/>
            <p:nvPr/>
          </p:nvSpPr>
          <p:spPr>
            <a:xfrm>
              <a:off x="758280" y="2145063"/>
              <a:ext cx="792600" cy="3200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da-DK" sz="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Inquire</a:t>
              </a:r>
              <a:endParaRPr b="0" i="0" sz="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" name="Google Shape;67;p2"/>
          <p:cNvGrpSpPr/>
          <p:nvPr/>
        </p:nvGrpSpPr>
        <p:grpSpPr>
          <a:xfrm>
            <a:off x="7022894" y="1242041"/>
            <a:ext cx="2193529" cy="2625202"/>
            <a:chOff x="7190579" y="308686"/>
            <a:chExt cx="1706704" cy="2042573"/>
          </a:xfrm>
        </p:grpSpPr>
        <p:pic>
          <p:nvPicPr>
            <p:cNvPr id="68" name="Google Shape;68;p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190579" y="308686"/>
              <a:ext cx="1706704" cy="20425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" name="Google Shape;69;p2"/>
            <p:cNvSpPr/>
            <p:nvPr/>
          </p:nvSpPr>
          <p:spPr>
            <a:xfrm>
              <a:off x="7643905" y="356649"/>
              <a:ext cx="857250" cy="1867331"/>
            </a:xfrm>
            <a:prstGeom prst="roundRect">
              <a:avLst>
                <a:gd fmla="val 12569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0" name="Google Shape;70;p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642136" y="672166"/>
              <a:ext cx="857250" cy="141760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1" name="Google Shape;71;p2"/>
          <p:cNvGrpSpPr/>
          <p:nvPr/>
        </p:nvGrpSpPr>
        <p:grpSpPr>
          <a:xfrm>
            <a:off x="5671569" y="1999188"/>
            <a:ext cx="2193529" cy="2625202"/>
            <a:chOff x="6950471" y="2719050"/>
            <a:chExt cx="1706704" cy="2042573"/>
          </a:xfrm>
        </p:grpSpPr>
        <p:pic>
          <p:nvPicPr>
            <p:cNvPr id="72" name="Google Shape;72;p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50471" y="2719050"/>
              <a:ext cx="1706704" cy="20425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3" name="Google Shape;73;p2"/>
            <p:cNvSpPr/>
            <p:nvPr/>
          </p:nvSpPr>
          <p:spPr>
            <a:xfrm>
              <a:off x="7403797" y="2767012"/>
              <a:ext cx="857250" cy="1867331"/>
            </a:xfrm>
            <a:prstGeom prst="roundRect">
              <a:avLst>
                <a:gd fmla="val 12569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4" name="Google Shape;74;p2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7397611" y="2856857"/>
              <a:ext cx="860625" cy="130570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5" name="Google Shape;75;p2"/>
          <p:cNvGrpSpPr/>
          <p:nvPr/>
        </p:nvGrpSpPr>
        <p:grpSpPr>
          <a:xfrm>
            <a:off x="7352364" y="992130"/>
            <a:ext cx="532806" cy="532800"/>
            <a:chOff x="8010375" y="4296900"/>
            <a:chExt cx="532806" cy="532800"/>
          </a:xfrm>
        </p:grpSpPr>
        <p:sp>
          <p:nvSpPr>
            <p:cNvPr id="76" name="Google Shape;76;p2"/>
            <p:cNvSpPr/>
            <p:nvPr/>
          </p:nvSpPr>
          <p:spPr>
            <a:xfrm>
              <a:off x="8010381" y="4296900"/>
              <a:ext cx="532800" cy="532800"/>
            </a:xfrm>
            <a:prstGeom prst="ellipse">
              <a:avLst/>
            </a:prstGeom>
            <a:solidFill>
              <a:schemeClr val="accent1"/>
            </a:solidFill>
            <a:ln cap="flat" cmpd="sng" w="9525">
              <a:solidFill>
                <a:srgbClr val="FFFFFF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2"/>
            <p:cNvSpPr txBox="1"/>
            <p:nvPr/>
          </p:nvSpPr>
          <p:spPr>
            <a:xfrm>
              <a:off x="8010375" y="4409400"/>
              <a:ext cx="532800" cy="3200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da-DK" sz="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Guide</a:t>
              </a:r>
              <a:endParaRPr b="0" i="0" sz="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" name="Google Shape;78;p2"/>
          <p:cNvGrpSpPr/>
          <p:nvPr/>
        </p:nvGrpSpPr>
        <p:grpSpPr>
          <a:xfrm>
            <a:off x="7130602" y="4142209"/>
            <a:ext cx="532806" cy="532800"/>
            <a:chOff x="5674975" y="2529075"/>
            <a:chExt cx="532806" cy="532800"/>
          </a:xfrm>
        </p:grpSpPr>
        <p:sp>
          <p:nvSpPr>
            <p:cNvPr id="79" name="Google Shape;79;p2"/>
            <p:cNvSpPr/>
            <p:nvPr/>
          </p:nvSpPr>
          <p:spPr>
            <a:xfrm>
              <a:off x="5674981" y="2529075"/>
              <a:ext cx="532800" cy="532800"/>
            </a:xfrm>
            <a:prstGeom prst="ellipse">
              <a:avLst/>
            </a:prstGeom>
            <a:solidFill>
              <a:schemeClr val="accent1"/>
            </a:solidFill>
            <a:ln cap="flat" cmpd="sng" w="9525">
              <a:solidFill>
                <a:srgbClr val="FFFFFF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2"/>
            <p:cNvSpPr txBox="1"/>
            <p:nvPr/>
          </p:nvSpPr>
          <p:spPr>
            <a:xfrm>
              <a:off x="5674975" y="2641575"/>
              <a:ext cx="532800" cy="3200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da-DK" sz="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Inquire</a:t>
              </a:r>
              <a:endParaRPr b="0" i="0" sz="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40c01b0422_0_14"/>
          <p:cNvSpPr txBox="1"/>
          <p:nvPr/>
        </p:nvSpPr>
        <p:spPr>
          <a:xfrm>
            <a:off x="464210" y="321692"/>
            <a:ext cx="6511500" cy="8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54000" wrap="square" tIns="0">
            <a:norm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dk2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86" name="Google Shape;86;g140c01b0422_0_14"/>
          <p:cNvSpPr/>
          <p:nvPr/>
        </p:nvSpPr>
        <p:spPr>
          <a:xfrm>
            <a:off x="464210" y="1345825"/>
            <a:ext cx="2104800" cy="3461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g140c01b0422_0_14"/>
          <p:cNvSpPr/>
          <p:nvPr/>
        </p:nvSpPr>
        <p:spPr>
          <a:xfrm>
            <a:off x="464204" y="1345826"/>
            <a:ext cx="2104800" cy="60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da-DK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g140c01b0422_0_14"/>
          <p:cNvSpPr txBox="1"/>
          <p:nvPr/>
        </p:nvSpPr>
        <p:spPr>
          <a:xfrm>
            <a:off x="1255096" y="1575768"/>
            <a:ext cx="15897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54000" wrap="square" tIns="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ts val="476"/>
              <a:buFont typeface="Arial"/>
              <a:buNone/>
            </a:pPr>
            <a:r>
              <a:rPr b="1" i="0" lang="da-DK" sz="14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Campaigns</a:t>
            </a:r>
            <a:endParaRPr/>
          </a:p>
        </p:txBody>
      </p:sp>
      <p:sp>
        <p:nvSpPr>
          <p:cNvPr id="89" name="Google Shape;89;g140c01b0422_0_14"/>
          <p:cNvSpPr txBox="1"/>
          <p:nvPr/>
        </p:nvSpPr>
        <p:spPr>
          <a:xfrm>
            <a:off x="574620" y="2159893"/>
            <a:ext cx="1884000" cy="31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5400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440"/>
              <a:buFont typeface="Arial"/>
              <a:buNone/>
            </a:pPr>
            <a:r>
              <a:rPr b="0" i="0" lang="da-DK" sz="900" u="none" cap="none" strike="noStrike">
                <a:solidFill>
                  <a:schemeClr val="dk2"/>
                </a:solidFill>
                <a:latin typeface="Roboto Black"/>
                <a:ea typeface="Roboto Black"/>
                <a:cs typeface="Roboto Black"/>
                <a:sym typeface="Roboto Black"/>
              </a:rPr>
              <a:t>Building an audience:</a:t>
            </a:r>
            <a:br>
              <a:rPr b="0" i="0" lang="da-DK" sz="9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da-DK" sz="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goal is to create website traffic and interactions with for retargeting.</a:t>
            </a:r>
            <a:r>
              <a:rPr b="0" i="0" lang="da-DK" sz="1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br>
              <a:rPr b="0" i="0" lang="da-DK" sz="1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da-DK" sz="9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Ad spend: </a:t>
            </a:r>
            <a:r>
              <a:rPr lang="da-DK" sz="9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483</a:t>
            </a:r>
            <a:r>
              <a:rPr b="0" i="0" lang="da-DK" sz="9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 kr.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2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"/>
              <a:buFont typeface="Arial"/>
              <a:buNone/>
            </a:pPr>
            <a:r>
              <a:rPr b="0" i="0" lang="da-DK" sz="900" u="none" cap="none" strike="noStrike">
                <a:solidFill>
                  <a:schemeClr val="dk2"/>
                </a:solidFill>
                <a:latin typeface="Roboto Black"/>
                <a:ea typeface="Roboto Black"/>
                <a:cs typeface="Roboto Black"/>
                <a:sym typeface="Roboto Black"/>
              </a:rPr>
              <a:t>Lead generation: </a:t>
            </a:r>
            <a:br>
              <a:rPr b="0" i="0" lang="da-DK" sz="900" u="none" cap="none" strike="noStrike">
                <a:solidFill>
                  <a:schemeClr val="dk2"/>
                </a:solidFill>
                <a:latin typeface="Roboto Black"/>
                <a:ea typeface="Roboto Black"/>
                <a:cs typeface="Roboto Black"/>
                <a:sym typeface="Roboto Black"/>
              </a:rPr>
            </a:br>
            <a:r>
              <a:rPr b="0" i="0" lang="da-DK" sz="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goal is to generate leads and get the audience to submit their contact information. </a:t>
            </a:r>
            <a:endParaRPr b="0" i="0" sz="9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"/>
              <a:buFont typeface="Arial"/>
              <a:buNone/>
            </a:pPr>
            <a:r>
              <a:rPr b="0" i="0" lang="da-DK" sz="9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Ad spend: </a:t>
            </a:r>
            <a:r>
              <a:rPr lang="da-DK" sz="9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45.687</a:t>
            </a:r>
            <a:r>
              <a:rPr b="0" i="0" lang="da-DK" sz="9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 DKK.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"/>
              <a:buFont typeface="Arial"/>
              <a:buNone/>
            </a:pPr>
            <a:br>
              <a:rPr b="0" i="0" lang="da-DK" sz="9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da-DK" sz="900" u="none" cap="none" strike="noStrike">
                <a:solidFill>
                  <a:schemeClr val="dk2"/>
                </a:solidFill>
                <a:latin typeface="Roboto Black"/>
                <a:ea typeface="Roboto Black"/>
                <a:cs typeface="Roboto Black"/>
                <a:sym typeface="Roboto Black"/>
              </a:rPr>
              <a:t>Inquries:</a:t>
            </a:r>
            <a:br>
              <a:rPr b="0" i="0" lang="da-DK" sz="9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da-DK" sz="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goal is to generate leads that wants to get in contact with C.F. Nielsen.</a:t>
            </a:r>
            <a:r>
              <a:rPr b="0" i="0" lang="da-DK" sz="1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br>
              <a:rPr b="0" i="0" lang="da-DK" sz="1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da-DK" sz="9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Ad spend: </a:t>
            </a:r>
            <a:r>
              <a:rPr lang="da-DK" sz="9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11</a:t>
            </a:r>
            <a:r>
              <a:rPr b="0" i="0" lang="da-DK" sz="9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r>
              <a:rPr lang="da-DK" sz="9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526</a:t>
            </a:r>
            <a:r>
              <a:rPr b="0" i="0" lang="da-DK" sz="9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 kr.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440"/>
              <a:buFont typeface="Arial"/>
              <a:buNone/>
            </a:pPr>
            <a:br>
              <a:rPr b="0" i="0" lang="da-DK" sz="9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</a:br>
            <a:endParaRPr b="0" i="0" sz="900" u="none" cap="none" strike="noStrike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dk2"/>
              </a:buClr>
              <a:buSzPts val="44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0" name="Google Shape;90;g140c01b0422_0_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8884" y="1478431"/>
            <a:ext cx="359764" cy="34427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1" name="Google Shape;91;g140c01b0422_0_14"/>
          <p:cNvGraphicFramePr/>
          <p:nvPr/>
        </p:nvGraphicFramePr>
        <p:xfrm>
          <a:off x="2779448" y="134582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{998A58F3-4D9B-4462-BDB7-8262EC8C7CE6}</a:tableStyleId>
              </a:tblPr>
              <a:tblGrid>
                <a:gridCol w="1649875"/>
                <a:gridCol w="1072600"/>
                <a:gridCol w="1112525"/>
                <a:gridCol w="896100"/>
                <a:gridCol w="893650"/>
              </a:tblGrid>
              <a:tr h="4277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50" u="none" cap="none" strike="noStrike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950" u="none" cap="none" strike="noStrike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Building an audience</a:t>
                      </a:r>
                      <a:endParaRPr sz="950" u="none" cap="none" strike="noStrike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D3C4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950" u="none" cap="none" strike="noStrike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Leadgeneration</a:t>
                      </a:r>
                      <a:endParaRPr sz="950" u="none" cap="none" strike="noStrike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95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Inquries</a:t>
                      </a:r>
                      <a:endParaRPr sz="950" u="none" cap="none" strike="noStrike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23A5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950" u="none" cap="none" strike="noStrike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Total</a:t>
                      </a:r>
                      <a:endParaRPr sz="1300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  <a:tr h="345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05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Ad spend</a:t>
                      </a:r>
                      <a:endParaRPr sz="1050" u="none" cap="none" strike="noStrike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900"/>
                        <a:t>65 EUR </a:t>
                      </a:r>
                      <a:endParaRPr sz="900"/>
                    </a:p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900"/>
                        <a:t>(483 DKK)</a:t>
                      </a:r>
                      <a:endParaRPr sz="900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900"/>
                        <a:t>6.144 EUR (45.687 DKK)</a:t>
                      </a:r>
                      <a:endParaRPr sz="900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900"/>
                        <a:t>1.550 EUR (11.526 DKK)</a:t>
                      </a:r>
                      <a:endParaRPr sz="900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900"/>
                        <a:t>7.759 EUR (57.698 DKK)</a:t>
                      </a:r>
                      <a:endParaRPr sz="800"/>
                    </a:p>
                  </a:txBody>
                  <a:tcPr marT="45725" marB="45725" marR="91450" marL="9145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48F"/>
                    </a:solidFill>
                  </a:tcPr>
                </a:tc>
              </a:tr>
              <a:tr h="261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050" u="none" cap="none" strike="noStrike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Impressions*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000"/>
                        <a:t>1.538</a:t>
                      </a:r>
                      <a:endParaRPr sz="1000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000"/>
                        <a:t>163.798</a:t>
                      </a:r>
                      <a:endParaRPr sz="1000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000"/>
                        <a:t>24.746</a:t>
                      </a:r>
                      <a:endParaRPr sz="1000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000"/>
                        <a:t>190.082</a:t>
                      </a:r>
                      <a:endParaRPr sz="1000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A857"/>
                    </a:solidFill>
                  </a:tcPr>
                </a:tc>
              </a:tr>
              <a:tr h="261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050" u="none" cap="none" strike="noStrike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Click</a:t>
                      </a:r>
                      <a:endParaRPr sz="1050" u="none" cap="none" strike="noStrike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000">
                          <a:extLst>
                            <a:ext uri="http://customooxmlschemas.google.com/">
                              <go:slidesCustomData xmlns:go="http://customooxmlschemas.google.com/" textRoundtripDataId="0"/>
                            </a:ext>
                          </a:extLst>
                        </a:rPr>
                        <a:t>3</a:t>
                      </a:r>
                      <a:endParaRPr sz="1000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000"/>
                        <a:t>1.162</a:t>
                      </a:r>
                      <a:endParaRPr sz="1000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000"/>
                        <a:t>235</a:t>
                      </a:r>
                      <a:endParaRPr sz="1000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000"/>
                        <a:t>1.400</a:t>
                      </a:r>
                      <a:endParaRPr sz="1000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48F"/>
                    </a:solidFill>
                  </a:tcPr>
                </a:tc>
              </a:tr>
              <a:tr h="261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050" u="none" cap="none" strike="noStrike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Leads</a:t>
                      </a:r>
                      <a:endParaRPr sz="1050" u="none" cap="none" strike="noStrike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000"/>
                        <a:t>-</a:t>
                      </a:r>
                      <a:endParaRPr sz="1000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000"/>
                        <a:t>181 </a:t>
                      </a:r>
                      <a:endParaRPr sz="1000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000">
                          <a:extLst>
                            <a:ext uri="http://customooxmlschemas.google.com/">
                              <go:slidesCustomData xmlns:go="http://customooxmlschemas.google.com/" textRoundtripDataId="1"/>
                            </a:ext>
                          </a:extLst>
                        </a:rPr>
                        <a:t>16</a:t>
                      </a:r>
                      <a:endParaRPr sz="1000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000"/>
                        <a:t>197</a:t>
                      </a:r>
                      <a:endParaRPr sz="1000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A857"/>
                    </a:solidFill>
                  </a:tcPr>
                </a:tc>
              </a:tr>
              <a:tr h="261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050" u="none" cap="none" strike="noStrike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Relevant leads</a:t>
                      </a:r>
                      <a:endParaRPr sz="1050" u="none" cap="none" strike="noStrike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000"/>
                        <a:t>-</a:t>
                      </a:r>
                      <a:endParaRPr sz="1000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000"/>
                        <a:t>174</a:t>
                      </a:r>
                      <a:endParaRPr sz="1000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000"/>
                        <a:t>13</a:t>
                      </a:r>
                      <a:endParaRPr sz="1000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000"/>
                        <a:t>187</a:t>
                      </a:r>
                      <a:endParaRPr sz="1000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48F"/>
                    </a:solidFill>
                  </a:tcPr>
                </a:tc>
              </a:tr>
              <a:tr h="261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050" u="none" cap="none" strike="noStrike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Warm leads**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000"/>
                        <a:t>-</a:t>
                      </a:r>
                      <a:endParaRPr sz="1000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000"/>
                        <a:t>46</a:t>
                      </a:r>
                      <a:endParaRPr sz="1000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000"/>
                        <a:t>13</a:t>
                      </a:r>
                      <a:endParaRPr sz="1000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000"/>
                        <a:t>60</a:t>
                      </a:r>
                      <a:endParaRPr sz="1000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A857"/>
                    </a:solidFill>
                  </a:tcPr>
                </a:tc>
              </a:tr>
              <a:tr h="276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050" u="none" cap="none" strike="noStrike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Opportunities/meetings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-</a:t>
                      </a:r>
                      <a:endParaRPr sz="10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000"/>
                        <a:t>12</a:t>
                      </a:r>
                      <a:endParaRPr sz="1000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000"/>
                        <a:t>1</a:t>
                      </a:r>
                      <a:endParaRPr sz="1000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000"/>
                        <a:t>13</a:t>
                      </a:r>
                      <a:endParaRPr sz="1000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48F"/>
                    </a:solidFill>
                  </a:tcPr>
                </a:tc>
              </a:tr>
              <a:tr h="261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050" u="none" cap="none" strike="noStrike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 per lead</a:t>
                      </a:r>
                      <a:endParaRPr sz="1050" u="none" cap="none" strike="noStrike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000"/>
                        <a:t>-</a:t>
                      </a:r>
                      <a:endParaRPr sz="1000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000"/>
                        <a:t>252 DKK</a:t>
                      </a:r>
                      <a:endParaRPr sz="1000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000"/>
                        <a:t>720 DKK</a:t>
                      </a:r>
                      <a:endParaRPr sz="1000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A857"/>
                    </a:solidFill>
                  </a:tcPr>
                </a:tc>
              </a:tr>
            </a:tbl>
          </a:graphicData>
        </a:graphic>
      </p:graphicFrame>
      <p:sp>
        <p:nvSpPr>
          <p:cNvPr id="92" name="Google Shape;92;g140c01b0422_0_14"/>
          <p:cNvSpPr txBox="1"/>
          <p:nvPr/>
        </p:nvSpPr>
        <p:spPr>
          <a:xfrm>
            <a:off x="2893698" y="4298949"/>
            <a:ext cx="453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a-DK" sz="9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* the number of times ads are displayed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a-DK" sz="9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** leads that interact with mails and content, and have a lead score of +25 points</a:t>
            </a:r>
            <a:r>
              <a:rPr b="0" i="0" lang="da-DK" sz="1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b="0" i="0" sz="700" u="none" cap="none" strike="noStrike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" name="Google Shape;93;g140c01b0422_0_14"/>
          <p:cNvSpPr txBox="1"/>
          <p:nvPr/>
        </p:nvSpPr>
        <p:spPr>
          <a:xfrm>
            <a:off x="464209" y="321692"/>
            <a:ext cx="7827600" cy="8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54000" wrap="square" tIns="0">
            <a:norm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ts val="2323"/>
              <a:buFont typeface="Arial"/>
              <a:buNone/>
            </a:pPr>
            <a:r>
              <a:rPr b="0" i="0" lang="da-DK" sz="4300" u="none" cap="none" strike="noStrike">
                <a:solidFill>
                  <a:schemeClr val="dk2"/>
                </a:solidFill>
                <a:latin typeface="Roboto Black"/>
                <a:ea typeface="Roboto Black"/>
                <a:cs typeface="Roboto Black"/>
                <a:sym typeface="Roboto Black"/>
              </a:rPr>
              <a:t>RESULTS – </a:t>
            </a:r>
            <a:r>
              <a:rPr lang="da-DK" sz="430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21.06-30.09</a:t>
            </a:r>
            <a:r>
              <a:rPr b="0" i="0" lang="da-DK" sz="4300" u="none" cap="none" strike="noStrike">
                <a:solidFill>
                  <a:schemeClr val="dk2"/>
                </a:solidFill>
                <a:latin typeface="Roboto Black"/>
                <a:ea typeface="Roboto Black"/>
                <a:cs typeface="Roboto Black"/>
                <a:sym typeface="Roboto Black"/>
              </a:rPr>
              <a:t> </a:t>
            </a:r>
            <a:endParaRPr b="0" i="0" sz="4300" u="none" cap="none" strike="noStrike">
              <a:solidFill>
                <a:schemeClr val="dk2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94" name="Google Shape;94;g140c01b0422_0_14"/>
          <p:cNvSpPr/>
          <p:nvPr/>
        </p:nvSpPr>
        <p:spPr>
          <a:xfrm>
            <a:off x="0" y="99715"/>
            <a:ext cx="0" cy="257700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g140c01b0422_0_14"/>
          <p:cNvSpPr/>
          <p:nvPr/>
        </p:nvSpPr>
        <p:spPr>
          <a:xfrm>
            <a:off x="0" y="99715"/>
            <a:ext cx="0" cy="257700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"/>
          <p:cNvSpPr txBox="1"/>
          <p:nvPr/>
        </p:nvSpPr>
        <p:spPr>
          <a:xfrm>
            <a:off x="464210" y="321692"/>
            <a:ext cx="6511554" cy="8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54000" wrap="square" tIns="0">
            <a:norm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dk2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01" name="Google Shape;101;p4"/>
          <p:cNvSpPr/>
          <p:nvPr/>
        </p:nvSpPr>
        <p:spPr>
          <a:xfrm>
            <a:off x="464210" y="1345825"/>
            <a:ext cx="2104820" cy="3461015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4"/>
          <p:cNvSpPr/>
          <p:nvPr/>
        </p:nvSpPr>
        <p:spPr>
          <a:xfrm>
            <a:off x="464204" y="1345826"/>
            <a:ext cx="2104820" cy="60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da-DK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4"/>
          <p:cNvSpPr txBox="1"/>
          <p:nvPr/>
        </p:nvSpPr>
        <p:spPr>
          <a:xfrm>
            <a:off x="1255096" y="1575768"/>
            <a:ext cx="15897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54000" wrap="square" tIns="0">
            <a:normAutofit fontScale="92500" lnSpcReduction="2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ct val="33976"/>
              <a:buFont typeface="Arial"/>
              <a:buNone/>
            </a:pPr>
            <a:r>
              <a:rPr b="1" i="0" lang="da-DK" sz="14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Campaigns</a:t>
            </a:r>
            <a:endParaRPr/>
          </a:p>
        </p:txBody>
      </p:sp>
      <p:sp>
        <p:nvSpPr>
          <p:cNvPr id="104" name="Google Shape;104;p4"/>
          <p:cNvSpPr txBox="1"/>
          <p:nvPr/>
        </p:nvSpPr>
        <p:spPr>
          <a:xfrm>
            <a:off x="574620" y="2159893"/>
            <a:ext cx="1884000" cy="31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5400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440"/>
              <a:buFont typeface="Arial"/>
              <a:buNone/>
            </a:pPr>
            <a:r>
              <a:rPr b="0" i="0" lang="da-DK" sz="900" u="none" cap="none" strike="noStrike">
                <a:solidFill>
                  <a:schemeClr val="dk2"/>
                </a:solidFill>
                <a:latin typeface="Roboto Black"/>
                <a:ea typeface="Roboto Black"/>
                <a:cs typeface="Roboto Black"/>
                <a:sym typeface="Roboto Black"/>
              </a:rPr>
              <a:t>Building an audience:</a:t>
            </a:r>
            <a:br>
              <a:rPr b="0" i="0" lang="da-DK" sz="9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da-DK" sz="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goal is to create website traffic and interactions with for retargeting.</a:t>
            </a:r>
            <a:r>
              <a:rPr b="0" i="0" lang="da-DK" sz="1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br>
              <a:rPr b="0" i="0" lang="da-DK" sz="1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da-DK" sz="9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Ad spend: 4.</a:t>
            </a:r>
            <a:r>
              <a:rPr lang="da-DK" sz="9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692</a:t>
            </a:r>
            <a:r>
              <a:rPr b="0" i="0" lang="da-DK" sz="9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 kr.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2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"/>
              <a:buFont typeface="Arial"/>
              <a:buNone/>
            </a:pPr>
            <a:r>
              <a:rPr b="0" i="0" lang="da-DK" sz="900" u="none" cap="none" strike="noStrike">
                <a:solidFill>
                  <a:schemeClr val="dk2"/>
                </a:solidFill>
                <a:latin typeface="Roboto Black"/>
                <a:ea typeface="Roboto Black"/>
                <a:cs typeface="Roboto Black"/>
                <a:sym typeface="Roboto Black"/>
              </a:rPr>
              <a:t>Lead generation: </a:t>
            </a:r>
            <a:br>
              <a:rPr b="0" i="0" lang="da-DK" sz="900" u="none" cap="none" strike="noStrike">
                <a:solidFill>
                  <a:schemeClr val="dk2"/>
                </a:solidFill>
                <a:latin typeface="Roboto Black"/>
                <a:ea typeface="Roboto Black"/>
                <a:cs typeface="Roboto Black"/>
                <a:sym typeface="Roboto Black"/>
              </a:rPr>
            </a:br>
            <a:r>
              <a:rPr b="0" i="0" lang="da-DK" sz="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goal is to generate leads and get the audience to submit their contact information. </a:t>
            </a:r>
            <a:endParaRPr b="0" i="0" sz="9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"/>
              <a:buFont typeface="Arial"/>
              <a:buNone/>
            </a:pPr>
            <a:r>
              <a:rPr b="0" i="0" lang="da-DK" sz="9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Ad spend: 71.397 DKK.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"/>
              <a:buFont typeface="Arial"/>
              <a:buNone/>
            </a:pPr>
            <a:br>
              <a:rPr b="0" i="0" lang="da-DK" sz="9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da-DK" sz="900" u="none" cap="none" strike="noStrike">
                <a:solidFill>
                  <a:schemeClr val="dk2"/>
                </a:solidFill>
                <a:latin typeface="Roboto Black"/>
                <a:ea typeface="Roboto Black"/>
                <a:cs typeface="Roboto Black"/>
                <a:sym typeface="Roboto Black"/>
              </a:rPr>
              <a:t>Inquries:</a:t>
            </a:r>
            <a:br>
              <a:rPr b="0" i="0" lang="da-DK" sz="9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da-DK" sz="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goal is to generate leads that wants to get in contact with C.F. Nielsen.</a:t>
            </a:r>
            <a:r>
              <a:rPr b="0" i="0" lang="da-DK" sz="1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br>
              <a:rPr b="0" i="0" lang="da-DK" sz="1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da-DK" sz="9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Ad spend: </a:t>
            </a:r>
            <a:r>
              <a:rPr lang="da-DK" sz="9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11</a:t>
            </a:r>
            <a:r>
              <a:rPr b="0" i="0" lang="da-DK" sz="9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.809 kr.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440"/>
              <a:buFont typeface="Arial"/>
              <a:buNone/>
            </a:pPr>
            <a:br>
              <a:rPr b="0" i="0" lang="da-DK" sz="9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</a:br>
            <a:endParaRPr b="0" i="0" sz="900" u="none" cap="none" strike="noStrike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dk2"/>
              </a:buClr>
              <a:buSzPts val="44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5" name="Google Shape;10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8884" y="1478431"/>
            <a:ext cx="359764" cy="34427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6" name="Google Shape;106;p4"/>
          <p:cNvGraphicFramePr/>
          <p:nvPr/>
        </p:nvGraphicFramePr>
        <p:xfrm>
          <a:off x="2779448" y="134582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{998A58F3-4D9B-4462-BDB7-8262EC8C7CE6}</a:tableStyleId>
              </a:tblPr>
              <a:tblGrid>
                <a:gridCol w="1601450"/>
                <a:gridCol w="1041100"/>
                <a:gridCol w="1079875"/>
                <a:gridCol w="861425"/>
                <a:gridCol w="875775"/>
              </a:tblGrid>
              <a:tr h="4277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50" u="none" cap="none" strike="noStrike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950" u="none" cap="none" strike="noStrike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Building an audience</a:t>
                      </a:r>
                      <a:endParaRPr sz="950" u="none" cap="none" strike="noStrike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D3C4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950" u="none" cap="none" strike="noStrike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Leadgeneration</a:t>
                      </a:r>
                      <a:endParaRPr sz="950" u="none" cap="none" strike="noStrike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95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Inquries</a:t>
                      </a:r>
                      <a:endParaRPr sz="950" u="none" cap="none" strike="noStrike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23A5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950" u="none" cap="none" strike="noStrike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Total</a:t>
                      </a:r>
                      <a:endParaRPr sz="1300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  <a:tr h="261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05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Ad spend</a:t>
                      </a:r>
                      <a:endParaRPr sz="1050" u="none" cap="none" strike="noStrike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800"/>
                        <a:t>631 EUR </a:t>
                      </a:r>
                      <a:endParaRPr sz="800"/>
                    </a:p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800"/>
                        <a:t>(4.692 DKK)</a:t>
                      </a:r>
                      <a:endParaRPr sz="800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850"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9.601 EUR</a:t>
                      </a:r>
                      <a:endParaRPr sz="850"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850"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(71.397 DKK)</a:t>
                      </a:r>
                      <a:endParaRPr sz="800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800"/>
                        <a:t>1.588 EUR</a:t>
                      </a:r>
                      <a:endParaRPr sz="800"/>
                    </a:p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800"/>
                        <a:t>(11.809 DKK)</a:t>
                      </a:r>
                      <a:endParaRPr sz="800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800"/>
                        <a:t>11.820 EUR (87.899 DKK)</a:t>
                      </a:r>
                      <a:endParaRPr sz="800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48F"/>
                    </a:solidFill>
                  </a:tcPr>
                </a:tc>
              </a:tr>
              <a:tr h="261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050" u="none" cap="none" strike="noStrike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Impressions*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000"/>
                        <a:t>16.927</a:t>
                      </a:r>
                      <a:endParaRPr sz="1000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000"/>
                        <a:t>240.416</a:t>
                      </a:r>
                      <a:endParaRPr sz="1000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000"/>
                        <a:t>24.746</a:t>
                      </a:r>
                      <a:endParaRPr sz="1000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000"/>
                        <a:t>282.089</a:t>
                      </a:r>
                      <a:endParaRPr sz="1000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A857"/>
                    </a:solidFill>
                  </a:tcPr>
                </a:tc>
              </a:tr>
              <a:tr h="261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050" u="none" cap="none" strike="noStrike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Click</a:t>
                      </a:r>
                      <a:endParaRPr sz="1050" u="none" cap="none" strike="noStrike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000"/>
                        <a:t>89</a:t>
                      </a:r>
                      <a:endParaRPr sz="1000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000"/>
                        <a:t>1.875</a:t>
                      </a:r>
                      <a:endParaRPr sz="1000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000"/>
                        <a:t>235</a:t>
                      </a:r>
                      <a:endParaRPr sz="1000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000"/>
                        <a:t>2.199</a:t>
                      </a:r>
                      <a:endParaRPr sz="1000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48F"/>
                    </a:solidFill>
                  </a:tcPr>
                </a:tc>
              </a:tr>
              <a:tr h="261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050" u="none" cap="none" strike="noStrike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Leads</a:t>
                      </a:r>
                      <a:endParaRPr sz="1050" u="none" cap="none" strike="noStrike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000"/>
                        <a:t>-</a:t>
                      </a:r>
                      <a:endParaRPr sz="1000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000">
                          <a:extLst>
                            <a:ext uri="http://customooxmlschemas.google.com/">
                              <go:slidesCustomData xmlns:go="http://customooxmlschemas.google.com/" textRoundtripDataId="2"/>
                            </a:ext>
                          </a:extLst>
                        </a:rPr>
                        <a:t>336 </a:t>
                      </a:r>
                      <a:endParaRPr sz="1000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000">
                          <a:extLst>
                            <a:ext uri="http://customooxmlschemas.google.com/">
                              <go:slidesCustomData xmlns:go="http://customooxmlschemas.google.com/" textRoundtripDataId="3"/>
                            </a:ext>
                          </a:extLst>
                        </a:rPr>
                        <a:t>16</a:t>
                      </a:r>
                      <a:endParaRPr sz="1000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000"/>
                        <a:t>352</a:t>
                      </a:r>
                      <a:endParaRPr sz="1000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A857"/>
                    </a:solidFill>
                  </a:tcPr>
                </a:tc>
              </a:tr>
              <a:tr h="261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050" u="none" cap="none" strike="noStrike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Relevant leads</a:t>
                      </a:r>
                      <a:endParaRPr sz="1050" u="none" cap="none" strike="noStrike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000"/>
                        <a:t>-</a:t>
                      </a:r>
                      <a:endParaRPr sz="1000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000"/>
                        <a:t>219</a:t>
                      </a:r>
                      <a:endParaRPr sz="1000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000"/>
                        <a:t>13</a:t>
                      </a:r>
                      <a:endParaRPr sz="1000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000"/>
                        <a:t>232</a:t>
                      </a:r>
                      <a:endParaRPr sz="1000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48F"/>
                    </a:solidFill>
                  </a:tcPr>
                </a:tc>
              </a:tr>
              <a:tr h="261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050" u="none" cap="none" strike="noStrike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Warm leads**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000"/>
                        <a:t>-</a:t>
                      </a:r>
                      <a:endParaRPr sz="1000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000"/>
                        <a:t>63</a:t>
                      </a:r>
                      <a:endParaRPr sz="1000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000"/>
                        <a:t>13</a:t>
                      </a:r>
                      <a:endParaRPr sz="1000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000"/>
                        <a:t>74</a:t>
                      </a:r>
                      <a:endParaRPr sz="1000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A857"/>
                    </a:solidFill>
                  </a:tcPr>
                </a:tc>
              </a:tr>
              <a:tr h="276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050" u="none" cap="none" strike="noStrike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Opportunities/meetings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-</a:t>
                      </a:r>
                      <a:endParaRPr sz="10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000"/>
                        <a:t>12</a:t>
                      </a:r>
                      <a:endParaRPr sz="1000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000"/>
                        <a:t>1</a:t>
                      </a:r>
                      <a:endParaRPr sz="1000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000"/>
                        <a:t>13</a:t>
                      </a:r>
                      <a:endParaRPr sz="1000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48F"/>
                    </a:solidFill>
                  </a:tcPr>
                </a:tc>
              </a:tr>
              <a:tr h="261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050" u="none" cap="none" strike="noStrike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 per lead</a:t>
                      </a:r>
                      <a:endParaRPr sz="1050" u="none" cap="none" strike="noStrike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000"/>
                        <a:t>-</a:t>
                      </a:r>
                      <a:endParaRPr sz="1000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000"/>
                        <a:t>220 DKK</a:t>
                      </a:r>
                      <a:endParaRPr sz="1000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000"/>
                        <a:t>738 DKK</a:t>
                      </a:r>
                      <a:endParaRPr sz="1000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A857"/>
                    </a:solidFill>
                  </a:tcPr>
                </a:tc>
              </a:tr>
            </a:tbl>
          </a:graphicData>
        </a:graphic>
      </p:graphicFrame>
      <p:sp>
        <p:nvSpPr>
          <p:cNvPr id="107" name="Google Shape;107;p4"/>
          <p:cNvSpPr txBox="1"/>
          <p:nvPr/>
        </p:nvSpPr>
        <p:spPr>
          <a:xfrm>
            <a:off x="2893698" y="4298949"/>
            <a:ext cx="453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a-DK" sz="9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* the number of times ads are displayed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a-DK" sz="9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** leads that interact with mails and content, and have a lead score of +25 points</a:t>
            </a:r>
            <a:r>
              <a:rPr b="0" i="0" lang="da-DK" sz="1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b="0" i="0" sz="700" u="none" cap="none" strike="noStrike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8" name="Google Shape;108;p4"/>
          <p:cNvSpPr txBox="1"/>
          <p:nvPr/>
        </p:nvSpPr>
        <p:spPr>
          <a:xfrm>
            <a:off x="464209" y="321692"/>
            <a:ext cx="7827735" cy="8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54000" wrap="square" tIns="0">
            <a:normAutofit fontScale="77500" lnSpcReduction="20000"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ct val="54013"/>
              <a:buFont typeface="Arial"/>
              <a:buNone/>
            </a:pPr>
            <a:r>
              <a:rPr b="0" i="0" lang="da-DK" sz="4300" u="none" cap="none" strike="noStrike">
                <a:solidFill>
                  <a:schemeClr val="dk2"/>
                </a:solidFill>
                <a:latin typeface="Roboto Black"/>
                <a:ea typeface="Roboto Black"/>
                <a:cs typeface="Roboto Black"/>
                <a:sym typeface="Roboto Black"/>
              </a:rPr>
              <a:t>RESULTS – 11.05-30.09 </a:t>
            </a:r>
            <a:r>
              <a:rPr b="0" i="0" lang="da-DK" sz="3400" u="none" cap="none" strike="noStrike">
                <a:solidFill>
                  <a:schemeClr val="dk2"/>
                </a:solidFill>
                <a:latin typeface="Roboto Black"/>
                <a:ea typeface="Roboto Black"/>
                <a:cs typeface="Roboto Black"/>
                <a:sym typeface="Roboto Black"/>
              </a:rPr>
              <a:t>(from start to now)</a:t>
            </a:r>
            <a:endParaRPr b="0" i="0" sz="4300" u="none" cap="none" strike="noStrike">
              <a:solidFill>
                <a:schemeClr val="dk2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09" name="Google Shape;109;p4"/>
          <p:cNvSpPr/>
          <p:nvPr/>
        </p:nvSpPr>
        <p:spPr>
          <a:xfrm>
            <a:off x="0" y="99715"/>
            <a:ext cx="65" cy="257769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4"/>
          <p:cNvSpPr/>
          <p:nvPr/>
        </p:nvSpPr>
        <p:spPr>
          <a:xfrm>
            <a:off x="0" y="99715"/>
            <a:ext cx="65" cy="257769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5"/>
          <p:cNvPicPr preferRelativeResize="0"/>
          <p:nvPr/>
        </p:nvPicPr>
        <p:blipFill rotWithShape="1">
          <a:blip r:embed="rId3">
            <a:alphaModFix/>
          </a:blip>
          <a:srcRect b="13397" l="9850" r="0" t="4048"/>
          <a:stretch/>
        </p:blipFill>
        <p:spPr>
          <a:xfrm>
            <a:off x="800985" y="879297"/>
            <a:ext cx="7878805" cy="344198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6" name="Google Shape;116;p5"/>
          <p:cNvGraphicFramePr/>
          <p:nvPr/>
        </p:nvGraphicFramePr>
        <p:xfrm>
          <a:off x="322686" y="417609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{EEB6DDF2-1210-4D8C-8F23-34F993166D54}</a:tableStyleId>
              </a:tblPr>
              <a:tblGrid>
                <a:gridCol w="468000"/>
                <a:gridCol w="180000"/>
                <a:gridCol w="180000"/>
                <a:gridCol w="180000"/>
                <a:gridCol w="180000"/>
                <a:gridCol w="180000"/>
                <a:gridCol w="180000"/>
                <a:gridCol w="180000"/>
                <a:gridCol w="180000"/>
                <a:gridCol w="180000"/>
                <a:gridCol w="180000"/>
                <a:gridCol w="180000"/>
                <a:gridCol w="180000"/>
                <a:gridCol w="180000"/>
                <a:gridCol w="180000"/>
                <a:gridCol w="180000"/>
                <a:gridCol w="180000"/>
                <a:gridCol w="180000"/>
                <a:gridCol w="180000"/>
                <a:gridCol w="180000"/>
                <a:gridCol w="180000"/>
                <a:gridCol w="180000"/>
                <a:gridCol w="180000"/>
                <a:gridCol w="180000"/>
                <a:gridCol w="180000"/>
                <a:gridCol w="180000"/>
                <a:gridCol w="180000"/>
                <a:gridCol w="180000"/>
                <a:gridCol w="180000"/>
                <a:gridCol w="180000"/>
                <a:gridCol w="180000"/>
                <a:gridCol w="180000"/>
                <a:gridCol w="180000"/>
                <a:gridCol w="180000"/>
                <a:gridCol w="180000"/>
                <a:gridCol w="180000"/>
                <a:gridCol w="180000"/>
                <a:gridCol w="180000"/>
                <a:gridCol w="180000"/>
                <a:gridCol w="180000"/>
                <a:gridCol w="180000"/>
                <a:gridCol w="180000"/>
                <a:gridCol w="180000"/>
                <a:gridCol w="180000"/>
                <a:gridCol w="180000"/>
              </a:tblGrid>
              <a:tr h="547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da-DK" sz="700" u="none" cap="none" strike="noStrike">
                          <a:solidFill>
                            <a:srgbClr val="000000"/>
                          </a:solidFill>
                        </a:rPr>
                        <a:t>Country</a:t>
                      </a:r>
                      <a:endParaRPr b="1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025" marB="0" marR="4025" marL="40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da-DK" sz="700" u="none" cap="none" strike="noStrike">
                          <a:solidFill>
                            <a:srgbClr val="2D3C4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United Kingdom</a:t>
                      </a:r>
                      <a:endParaRPr b="0" i="0" sz="700" u="none" cap="none" strike="noStrike">
                        <a:solidFill>
                          <a:srgbClr val="2D3C4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025" marB="0" marR="4025" marL="40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da-DK" sz="700" u="none" cap="none" strike="noStrike">
                          <a:solidFill>
                            <a:srgbClr val="2D3C4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Indonesia</a:t>
                      </a:r>
                      <a:endParaRPr b="0" i="0" sz="700" u="none" cap="none" strike="noStrike">
                        <a:solidFill>
                          <a:srgbClr val="2D3C4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025" marB="0" marR="4025" marL="40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da-DK" sz="700" u="none" cap="none" strike="noStrike">
                          <a:solidFill>
                            <a:srgbClr val="2D3C4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France</a:t>
                      </a:r>
                      <a:endParaRPr/>
                    </a:p>
                  </a:txBody>
                  <a:tcPr marT="4025" marB="0" marR="4025" marL="40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da-DK" sz="700" u="none" cap="none" strike="noStrike">
                          <a:solidFill>
                            <a:srgbClr val="2D3C4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Portugal</a:t>
                      </a:r>
                      <a:endParaRPr b="0" i="0" sz="700" u="none" cap="none" strike="noStrike">
                        <a:solidFill>
                          <a:srgbClr val="2D3C4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025" marB="0" marR="4025" marL="40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da-DK" sz="700" u="none" cap="none" strike="noStrike">
                          <a:solidFill>
                            <a:srgbClr val="2D3C4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Spain</a:t>
                      </a:r>
                      <a:endParaRPr/>
                    </a:p>
                  </a:txBody>
                  <a:tcPr marT="4025" marB="0" marR="4025" marL="40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da-DK" sz="700" u="none" cap="none" strike="noStrike">
                          <a:solidFill>
                            <a:srgbClr val="2D3C4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Italy</a:t>
                      </a:r>
                      <a:endParaRPr b="0" i="0" sz="700" u="none" cap="none" strike="noStrike">
                        <a:solidFill>
                          <a:srgbClr val="2D3C4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025" marB="0" marR="4025" marL="40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da-DK" sz="700" u="none" cap="none" strike="noStrike">
                          <a:solidFill>
                            <a:srgbClr val="2D3C4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Sweden</a:t>
                      </a:r>
                      <a:endParaRPr b="0" i="0" sz="700" u="none" cap="none" strike="noStrike">
                        <a:solidFill>
                          <a:srgbClr val="2D3C4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025" marB="0" marR="4025" marL="40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da-DK" sz="700" u="none" cap="none" strike="noStrike">
                          <a:solidFill>
                            <a:srgbClr val="2D3C4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Vietnam</a:t>
                      </a:r>
                      <a:endParaRPr/>
                    </a:p>
                  </a:txBody>
                  <a:tcPr marT="4025" marB="0" marR="4025" marL="40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da-DK" sz="700" u="none" cap="none" strike="noStrike">
                          <a:solidFill>
                            <a:srgbClr val="2D3C4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Australia</a:t>
                      </a:r>
                      <a:endParaRPr b="0" i="0" sz="700" u="none" cap="none" strike="noStrike">
                        <a:solidFill>
                          <a:srgbClr val="2D3C4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025" marB="0" marR="4025" marL="40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da-DK" sz="700" u="none" cap="none" strike="noStrike">
                          <a:solidFill>
                            <a:srgbClr val="2D3C4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Belgium</a:t>
                      </a:r>
                      <a:endParaRPr b="0" i="0" sz="700" u="none" cap="none" strike="noStrike">
                        <a:solidFill>
                          <a:srgbClr val="2D3C4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025" marB="0" marR="4025" marL="40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da-DK" sz="700" u="none" cap="none" strike="noStrike">
                          <a:solidFill>
                            <a:srgbClr val="2D3C4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Lithuania</a:t>
                      </a:r>
                      <a:endParaRPr b="0" i="0" sz="700" u="none" cap="none" strike="noStrike">
                        <a:solidFill>
                          <a:srgbClr val="2D3C4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025" marB="0" marR="4025" marL="40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da-DK" sz="700" u="none" cap="none" strike="noStrike">
                          <a:solidFill>
                            <a:srgbClr val="2D3C4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Poland</a:t>
                      </a:r>
                      <a:endParaRPr b="0" i="0" sz="700" u="none" cap="none" strike="noStrike">
                        <a:solidFill>
                          <a:srgbClr val="2D3C4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025" marB="0" marR="4025" marL="40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da-DK" sz="700" u="none" cap="none" strike="noStrike">
                          <a:solidFill>
                            <a:srgbClr val="2D3C4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Czechia</a:t>
                      </a:r>
                      <a:endParaRPr b="0" i="0" sz="700" u="none" cap="none" strike="noStrike">
                        <a:solidFill>
                          <a:srgbClr val="2D3C4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025" marB="0" marR="4025" marL="40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da-DK" sz="700" u="none" cap="none" strike="noStrike">
                          <a:solidFill>
                            <a:srgbClr val="2D3C4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Finland</a:t>
                      </a:r>
                      <a:endParaRPr/>
                    </a:p>
                  </a:txBody>
                  <a:tcPr marT="4025" marB="0" marR="4025" marL="40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da-DK" sz="700" u="none" cap="none" strike="noStrike">
                          <a:solidFill>
                            <a:srgbClr val="2D3C4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Croatia</a:t>
                      </a:r>
                      <a:endParaRPr b="0" i="0" sz="700" u="none" cap="none" strike="noStrike">
                        <a:solidFill>
                          <a:srgbClr val="2D3C4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025" marB="0" marR="4025" marL="40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da-DK" sz="700" u="none" cap="none" strike="noStrike">
                          <a:solidFill>
                            <a:srgbClr val="2D3C4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Denmark</a:t>
                      </a:r>
                      <a:endParaRPr b="0" i="0" sz="700" u="none" cap="none" strike="noStrike">
                        <a:solidFill>
                          <a:srgbClr val="2D3C4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025" marB="0" marR="4025" marL="40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da-DK" sz="700" u="none" cap="none" strike="noStrike">
                          <a:solidFill>
                            <a:srgbClr val="2D3C4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Germany</a:t>
                      </a:r>
                      <a:endParaRPr/>
                    </a:p>
                  </a:txBody>
                  <a:tcPr marT="4025" marB="0" marR="4025" marL="40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da-DK" sz="700" u="none" cap="none" strike="noStrike">
                          <a:solidFill>
                            <a:srgbClr val="2D3C4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Ireland</a:t>
                      </a:r>
                      <a:endParaRPr/>
                    </a:p>
                  </a:txBody>
                  <a:tcPr marT="4025" marB="0" marR="4025" marL="40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da-DK" sz="700" u="none" cap="none" strike="noStrike">
                          <a:solidFill>
                            <a:srgbClr val="2D3C4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Malaysia</a:t>
                      </a:r>
                      <a:endParaRPr b="0" i="0" sz="700" u="none" cap="none" strike="noStrike">
                        <a:solidFill>
                          <a:srgbClr val="2D3C4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025" marB="0" marR="4025" marL="40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da-DK" sz="700" u="none" cap="none" strike="noStrike">
                          <a:solidFill>
                            <a:srgbClr val="2D3C4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Philippines</a:t>
                      </a:r>
                      <a:endParaRPr b="0" i="0" sz="700" u="none" cap="none" strike="noStrike">
                        <a:solidFill>
                          <a:srgbClr val="2D3C4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025" marB="0" marR="4025" marL="40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da-DK" sz="700" u="none" cap="none" strike="noStrike">
                          <a:solidFill>
                            <a:srgbClr val="2D3C4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Switzerland</a:t>
                      </a:r>
                      <a:endParaRPr b="0" i="0" sz="700" u="none" cap="none" strike="noStrike">
                        <a:solidFill>
                          <a:srgbClr val="2D3C4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025" marB="0" marR="4025" marL="40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da-DK" sz="700" u="none" cap="none" strike="noStrike">
                          <a:solidFill>
                            <a:srgbClr val="2D3C4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Estonia</a:t>
                      </a:r>
                      <a:endParaRPr b="0" i="0" sz="700" u="none" cap="none" strike="noStrike">
                        <a:solidFill>
                          <a:srgbClr val="2D3C4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025" marB="0" marR="4025" marL="40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da-DK" sz="700" u="none" cap="none" strike="noStrike">
                          <a:solidFill>
                            <a:srgbClr val="2D3C4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Myanmar</a:t>
                      </a:r>
                      <a:endParaRPr/>
                    </a:p>
                  </a:txBody>
                  <a:tcPr marT="4025" marB="0" marR="4025" marL="40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da-DK" sz="700" u="none" cap="none" strike="noStrike">
                          <a:solidFill>
                            <a:srgbClr val="2D3C4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Romania</a:t>
                      </a:r>
                      <a:endParaRPr b="0" i="0" sz="700" u="none" cap="none" strike="noStrike">
                        <a:solidFill>
                          <a:srgbClr val="2D3C4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025" marB="0" marR="4025" marL="40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da-DK" sz="700" u="none" cap="none" strike="noStrike">
                          <a:solidFill>
                            <a:srgbClr val="2D3C4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Slovenia</a:t>
                      </a:r>
                      <a:endParaRPr b="0" i="0" sz="700" u="none" cap="none" strike="noStrike">
                        <a:solidFill>
                          <a:srgbClr val="2D3C4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025" marB="0" marR="4025" marL="40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da-DK" sz="700" u="none" cap="none" strike="noStrike">
                          <a:solidFill>
                            <a:srgbClr val="2D3C4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Greece</a:t>
                      </a:r>
                      <a:endParaRPr b="0" i="0" sz="700" u="none" cap="none" strike="noStrike">
                        <a:solidFill>
                          <a:srgbClr val="2D3C4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025" marB="0" marR="4025" marL="40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da-DK" sz="700" u="none" cap="none" strike="noStrike">
                          <a:solidFill>
                            <a:srgbClr val="2D3C4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Kosovo</a:t>
                      </a:r>
                      <a:endParaRPr/>
                    </a:p>
                  </a:txBody>
                  <a:tcPr marT="4025" marB="0" marR="4025" marL="40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da-DK" sz="700" u="none" cap="none" strike="noStrike">
                          <a:solidFill>
                            <a:srgbClr val="2D3C4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Latvia</a:t>
                      </a:r>
                      <a:endParaRPr b="0" i="0" sz="700" u="none" cap="none" strike="noStrike">
                        <a:solidFill>
                          <a:srgbClr val="2D3C4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025" marB="0" marR="4025" marL="40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da-DK" sz="700" u="none" cap="none" strike="noStrike">
                          <a:solidFill>
                            <a:srgbClr val="2D3C4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Lithuania</a:t>
                      </a:r>
                      <a:endParaRPr b="0" i="0" sz="700" u="none" cap="none" strike="noStrike">
                        <a:solidFill>
                          <a:srgbClr val="2D3C4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025" marB="0" marR="4025" marL="40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da-DK" sz="700" u="none" cap="none" strike="noStrike">
                          <a:solidFill>
                            <a:srgbClr val="2D3C4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Malta</a:t>
                      </a:r>
                      <a:endParaRPr b="0" i="0" sz="700" u="none" cap="none" strike="noStrike">
                        <a:solidFill>
                          <a:srgbClr val="2D3C4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025" marB="0" marR="4025" marL="40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da-DK" sz="700" u="none" cap="none" strike="noStrike">
                          <a:solidFill>
                            <a:srgbClr val="2D3C4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Netherlands</a:t>
                      </a:r>
                      <a:endParaRPr b="0" i="0" sz="700" u="none" cap="none" strike="noStrike">
                        <a:solidFill>
                          <a:srgbClr val="2D3C4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025" marB="0" marR="4025" marL="40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da-DK" sz="700" u="none" cap="none" strike="noStrike">
                          <a:solidFill>
                            <a:srgbClr val="2D3C4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Serbia</a:t>
                      </a:r>
                      <a:endParaRPr b="0" i="0" sz="700" u="none" cap="none" strike="noStrike">
                        <a:solidFill>
                          <a:srgbClr val="2D3C4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025" marB="0" marR="4025" marL="40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700" u="none" cap="none" strike="noStrike">
                          <a:solidFill>
                            <a:srgbClr val="2D3C4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Ukraine</a:t>
                      </a:r>
                      <a:endParaRPr/>
                    </a:p>
                  </a:txBody>
                  <a:tcPr marT="4025" marB="0" marR="4025" marL="40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700" u="none" cap="none" strike="noStrike">
                          <a:solidFill>
                            <a:srgbClr val="2D3C4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Norway</a:t>
                      </a:r>
                      <a:endParaRPr sz="700" u="none" cap="none" strike="noStrike">
                        <a:solidFill>
                          <a:srgbClr val="2D3C4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025" marB="0" marR="4025" marL="40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700" u="none" cap="none" strike="noStrike">
                          <a:solidFill>
                            <a:srgbClr val="2D3C4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Hungary</a:t>
                      </a:r>
                      <a:endParaRPr sz="700" u="none" cap="none" strike="noStrike">
                        <a:solidFill>
                          <a:srgbClr val="2D3C4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025" marB="0" marR="4025" marL="40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da-DK" sz="700" u="none" cap="none" strike="noStrike">
                          <a:solidFill>
                            <a:srgbClr val="2D3C4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Bulgaria</a:t>
                      </a:r>
                      <a:endParaRPr b="0" i="0" sz="700" u="none" cap="none" strike="noStrike">
                        <a:solidFill>
                          <a:srgbClr val="2D3C4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025" marB="0" marR="4025" marL="40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da-DK" sz="700" u="none" cap="none" strike="noStrike">
                          <a:solidFill>
                            <a:srgbClr val="2D3C4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Argentina</a:t>
                      </a:r>
                      <a:endParaRPr b="0" i="0" sz="700" u="none" cap="none" strike="noStrike">
                        <a:solidFill>
                          <a:srgbClr val="2D3C4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025" marB="0" marR="4025" marL="40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da-DK" sz="700" u="none" cap="none" strike="noStrike">
                          <a:solidFill>
                            <a:srgbClr val="2D3C4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Austria</a:t>
                      </a:r>
                      <a:endParaRPr b="0" i="0" sz="700" u="none" cap="none" strike="noStrike">
                        <a:solidFill>
                          <a:srgbClr val="2D3C4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025" marB="0" marR="4025" marL="40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da-DK" sz="700" u="none" cap="none" strike="noStrike">
                          <a:solidFill>
                            <a:srgbClr val="2D3C4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Belatus</a:t>
                      </a:r>
                      <a:endParaRPr b="0" i="0" sz="700" u="none" cap="none" strike="noStrike">
                        <a:solidFill>
                          <a:srgbClr val="2D3C4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025" marB="0" marR="4025" marL="40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da-DK" sz="700" u="none" cap="none" strike="noStrike">
                          <a:solidFill>
                            <a:srgbClr val="2D3C4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Singapore</a:t>
                      </a:r>
                      <a:endParaRPr b="0" i="0" sz="700" u="none" cap="none" strike="noStrike">
                        <a:solidFill>
                          <a:srgbClr val="2D3C4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025" marB="0" marR="4025" marL="40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da-DK" sz="700" u="none" cap="none" strike="noStrike">
                          <a:solidFill>
                            <a:srgbClr val="2D3C4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Slovakia</a:t>
                      </a:r>
                      <a:endParaRPr b="0" i="0" sz="700" u="none" cap="none" strike="noStrike">
                        <a:solidFill>
                          <a:srgbClr val="2D3C4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025" marB="0" marR="4025" marL="40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da-DK" sz="700" u="none" cap="none" strike="noStrike">
                          <a:solidFill>
                            <a:srgbClr val="2D3C4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Thailand</a:t>
                      </a:r>
                      <a:endParaRPr b="0" i="0" sz="700" u="none" cap="none" strike="noStrike">
                        <a:solidFill>
                          <a:srgbClr val="2D3C4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025" marB="0" marR="4025" marL="40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da-DK" sz="700" u="none" cap="none" strike="noStrike">
                          <a:solidFill>
                            <a:srgbClr val="2D3C4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Ukraine</a:t>
                      </a:r>
                      <a:endParaRPr b="0" i="0" sz="700" u="none" cap="none" strike="noStrike">
                        <a:solidFill>
                          <a:srgbClr val="2D3C4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025" marB="0" marR="4025" marL="40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da-DK" sz="700" u="none" cap="none" strike="noStrike">
                          <a:solidFill>
                            <a:srgbClr val="2D3C4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Vietnam</a:t>
                      </a:r>
                      <a:endParaRPr b="0" i="0" sz="700" u="none" cap="none" strike="noStrike">
                        <a:solidFill>
                          <a:srgbClr val="2D3C4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025" marB="0" marR="4025" marL="4025" anchor="b"/>
                </a:tc>
              </a:tr>
              <a:tr h="302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da-DK" sz="700" u="none" cap="none" strike="noStrike">
                          <a:solidFill>
                            <a:srgbClr val="000000"/>
                          </a:solidFill>
                        </a:rPr>
                        <a:t>Count</a:t>
                      </a:r>
                      <a:endParaRPr b="1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025" marB="0" marR="4025" marL="40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da-DK" sz="900" u="none" cap="none" strike="noStrike">
                          <a:solidFill>
                            <a:srgbClr val="2D3C4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43</a:t>
                      </a:r>
                      <a:endParaRPr b="1" i="0" sz="900" u="none" cap="none" strike="noStrike">
                        <a:solidFill>
                          <a:srgbClr val="2D3C4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025" marB="0" marR="4025" marL="40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da-DK" sz="900" u="none" cap="none" strike="noStrike">
                          <a:solidFill>
                            <a:srgbClr val="2D3C4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32</a:t>
                      </a:r>
                      <a:endParaRPr b="1" i="0" sz="900" u="none" cap="none" strike="noStrike">
                        <a:solidFill>
                          <a:srgbClr val="2D3C4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025" marB="0" marR="4025" marL="40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da-DK" sz="900" u="none" cap="none" strike="noStrike">
                          <a:solidFill>
                            <a:srgbClr val="2D3C4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17</a:t>
                      </a:r>
                      <a:endParaRPr/>
                    </a:p>
                  </a:txBody>
                  <a:tcPr marT="4025" marB="0" marR="4025" marL="40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da-DK" sz="900" u="none" cap="none" strike="noStrike">
                          <a:solidFill>
                            <a:srgbClr val="2D3C4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16</a:t>
                      </a:r>
                      <a:endParaRPr b="1" i="0" sz="900" u="none" cap="none" strike="noStrike">
                        <a:solidFill>
                          <a:srgbClr val="2D3C4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025" marB="0" marR="4025" marL="40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da-DK" sz="900" u="none" cap="none" strike="noStrike">
                          <a:solidFill>
                            <a:srgbClr val="2D3C4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</a:t>
                      </a:r>
                      <a:endParaRPr/>
                    </a:p>
                  </a:txBody>
                  <a:tcPr marT="4025" marB="0" marR="4025" marL="40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da-DK" sz="900" u="none" cap="none" strike="noStrike">
                          <a:solidFill>
                            <a:srgbClr val="2D3C4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</a:t>
                      </a:r>
                      <a:endParaRPr/>
                    </a:p>
                  </a:txBody>
                  <a:tcPr marT="4025" marB="0" marR="4025" marL="40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da-DK" sz="900" u="none" cap="none" strike="noStrike">
                          <a:solidFill>
                            <a:srgbClr val="2D3C4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</a:t>
                      </a:r>
                      <a:endParaRPr/>
                    </a:p>
                  </a:txBody>
                  <a:tcPr marT="4025" marB="0" marR="4025" marL="40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da-DK" sz="900" u="none" cap="none" strike="noStrike">
                          <a:solidFill>
                            <a:srgbClr val="2D3C4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  <a:endParaRPr/>
                    </a:p>
                  </a:txBody>
                  <a:tcPr marT="4025" marB="0" marR="4025" marL="40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da-DK" sz="900" u="none" cap="none" strike="noStrike">
                          <a:solidFill>
                            <a:srgbClr val="2D3C4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/>
                    </a:p>
                  </a:txBody>
                  <a:tcPr marT="4025" marB="0" marR="4025" marL="40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da-DK" sz="900" u="none" cap="none" strike="noStrike">
                          <a:solidFill>
                            <a:srgbClr val="2D3C4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/>
                    </a:p>
                  </a:txBody>
                  <a:tcPr marT="4025" marB="0" marR="4025" marL="40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da-DK" sz="900" u="none" cap="none" strike="noStrike">
                          <a:solidFill>
                            <a:srgbClr val="2D3C4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/>
                    </a:p>
                  </a:txBody>
                  <a:tcPr marT="4025" marB="0" marR="4025" marL="40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da-DK" sz="900" u="none" cap="none" strike="noStrike">
                          <a:solidFill>
                            <a:srgbClr val="2D3C4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endParaRPr/>
                    </a:p>
                  </a:txBody>
                  <a:tcPr marT="4025" marB="0" marR="4025" marL="40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da-DK" sz="900" u="none" cap="none" strike="noStrike">
                          <a:solidFill>
                            <a:srgbClr val="2D3C4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/>
                    </a:p>
                  </a:txBody>
                  <a:tcPr marT="4025" marB="0" marR="4025" marL="40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da-DK" sz="900" u="none" cap="none" strike="noStrike">
                          <a:solidFill>
                            <a:srgbClr val="2D3C4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/>
                    </a:p>
                  </a:txBody>
                  <a:tcPr marT="4025" marB="0" marR="4025" marL="40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da-DK" sz="900" u="none" cap="none" strike="noStrike">
                          <a:solidFill>
                            <a:srgbClr val="2D3C4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/>
                    </a:p>
                  </a:txBody>
                  <a:tcPr marT="4025" marB="0" marR="4025" marL="40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da-DK" sz="900" u="none" cap="none" strike="noStrike">
                          <a:solidFill>
                            <a:srgbClr val="2D3C4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/>
                    </a:p>
                  </a:txBody>
                  <a:tcPr marT="4025" marB="0" marR="4025" marL="40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da-DK" sz="900" u="none" cap="none" strike="noStrike">
                          <a:solidFill>
                            <a:srgbClr val="2D3C4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/>
                    </a:p>
                  </a:txBody>
                  <a:tcPr marT="4025" marB="0" marR="4025" marL="40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da-DK" sz="900" u="none" cap="none" strike="noStrike">
                          <a:solidFill>
                            <a:srgbClr val="2D3C4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/>
                    </a:p>
                  </a:txBody>
                  <a:tcPr marT="4025" marB="0" marR="4025" marL="40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da-DK" sz="900" u="none" cap="none" strike="noStrike">
                          <a:solidFill>
                            <a:srgbClr val="2D3C4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/>
                    </a:p>
                  </a:txBody>
                  <a:tcPr marT="4025" marB="0" marR="4025" marL="40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da-DK" sz="900" u="none" cap="none" strike="noStrike">
                          <a:solidFill>
                            <a:srgbClr val="2D3C4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/>
                    </a:p>
                  </a:txBody>
                  <a:tcPr marT="4025" marB="0" marR="4025" marL="40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da-DK" sz="900" u="none" cap="none" strike="noStrike">
                          <a:solidFill>
                            <a:srgbClr val="2D3C4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/>
                    </a:p>
                  </a:txBody>
                  <a:tcPr marT="4025" marB="0" marR="4025" marL="40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da-DK" sz="900" u="none" cap="none" strike="noStrike">
                          <a:solidFill>
                            <a:srgbClr val="2D3C4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/>
                    </a:p>
                  </a:txBody>
                  <a:tcPr marT="4025" marB="0" marR="4025" marL="40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da-DK" sz="900" u="none" cap="none" strike="noStrike">
                          <a:solidFill>
                            <a:srgbClr val="2D3C4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/>
                    </a:p>
                  </a:txBody>
                  <a:tcPr marT="4025" marB="0" marR="4025" marL="40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da-DK" sz="900" u="none" cap="none" strike="noStrike">
                          <a:solidFill>
                            <a:srgbClr val="2D3C4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/>
                    </a:p>
                  </a:txBody>
                  <a:tcPr marT="4025" marB="0" marR="4025" marL="40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da-DK" sz="900" u="none" cap="none" strike="noStrike">
                          <a:solidFill>
                            <a:srgbClr val="2D3C4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/>
                    </a:p>
                  </a:txBody>
                  <a:tcPr marT="4025" marB="0" marR="4025" marL="40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da-DK" sz="900" u="none" cap="none" strike="noStrike">
                          <a:solidFill>
                            <a:srgbClr val="2D3C4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/>
                    </a:p>
                  </a:txBody>
                  <a:tcPr marT="4025" marB="0" marR="4025" marL="40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da-DK" sz="900" u="none" cap="none" strike="noStrike">
                          <a:solidFill>
                            <a:srgbClr val="2D3C4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/>
                    </a:p>
                  </a:txBody>
                  <a:tcPr marT="4025" marB="0" marR="4025" marL="40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da-DK" sz="900" u="none" cap="none" strike="noStrike">
                          <a:solidFill>
                            <a:srgbClr val="2D3C4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b="1" i="0" sz="900" u="none" cap="none" strike="noStrike">
                        <a:solidFill>
                          <a:srgbClr val="2D3C4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025" marB="0" marR="4025" marL="40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da-DK" sz="900" u="none" cap="none" strike="noStrike">
                          <a:solidFill>
                            <a:srgbClr val="2D3C4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b="1" i="0" sz="900" u="none" cap="none" strike="noStrike">
                        <a:solidFill>
                          <a:srgbClr val="2D3C4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025" marB="0" marR="4025" marL="40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da-DK" sz="900" u="none" cap="none" strike="noStrike">
                          <a:solidFill>
                            <a:srgbClr val="2D3C4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b="1" i="0" sz="900" u="none" cap="none" strike="noStrike">
                        <a:solidFill>
                          <a:srgbClr val="2D3C4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025" marB="0" marR="4025" marL="40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da-DK" sz="900" u="none" cap="none" strike="noStrike">
                          <a:solidFill>
                            <a:srgbClr val="2D3C4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b="1" i="0" sz="900" u="none" cap="none" strike="noStrike">
                        <a:solidFill>
                          <a:srgbClr val="2D3C4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025" marB="0" marR="4025" marL="40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da-DK" sz="900" u="none" cap="none" strike="noStrike">
                          <a:solidFill>
                            <a:srgbClr val="2D3C4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/>
                    </a:p>
                  </a:txBody>
                  <a:tcPr marT="4025" marB="0" marR="4025" marL="40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da-DK" sz="900" u="none" cap="none" strike="noStrike">
                          <a:solidFill>
                            <a:srgbClr val="2D3C4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/>
                    </a:p>
                  </a:txBody>
                  <a:tcPr marT="4025" marB="0" marR="4025" marL="40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da-DK" sz="900" u="none" cap="none" strike="noStrike">
                          <a:solidFill>
                            <a:srgbClr val="2D3C4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/>
                    </a:p>
                  </a:txBody>
                  <a:tcPr marT="4025" marB="0" marR="4025" marL="40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da-DK" sz="900" u="none" cap="none" strike="noStrike">
                          <a:solidFill>
                            <a:srgbClr val="2D3C4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b="1" i="0" sz="900" u="none" cap="none" strike="noStrike">
                        <a:solidFill>
                          <a:srgbClr val="2D3C4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025" marB="0" marR="4025" marL="40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da-DK" sz="900" u="none" cap="none" strike="noStrike">
                          <a:solidFill>
                            <a:srgbClr val="2D3C4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b="1" i="0" sz="900" u="none" cap="none" strike="noStrike">
                        <a:solidFill>
                          <a:srgbClr val="2D3C4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025" marB="0" marR="4025" marL="40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da-DK" sz="900" u="none" cap="none" strike="noStrike">
                          <a:solidFill>
                            <a:srgbClr val="2D3C4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b="1" i="0" sz="900" u="none" cap="none" strike="noStrike">
                        <a:solidFill>
                          <a:srgbClr val="2D3C4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025" marB="0" marR="4025" marL="40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da-DK" sz="900" u="none" cap="none" strike="noStrike">
                          <a:solidFill>
                            <a:srgbClr val="2D3C4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b="1" i="0" sz="900" u="none" cap="none" strike="noStrike">
                        <a:solidFill>
                          <a:srgbClr val="2D3C4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025" marB="0" marR="4025" marL="40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da-DK" sz="900" u="none" cap="none" strike="noStrike">
                          <a:solidFill>
                            <a:srgbClr val="2D3C4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b="1" i="0" sz="900" u="none" cap="none" strike="noStrike">
                        <a:solidFill>
                          <a:srgbClr val="2D3C4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025" marB="0" marR="4025" marL="40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da-DK" sz="900" u="none" cap="none" strike="noStrike">
                          <a:solidFill>
                            <a:srgbClr val="2D3C4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b="1" i="0" sz="900" u="none" cap="none" strike="noStrike">
                        <a:solidFill>
                          <a:srgbClr val="2D3C4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025" marB="0" marR="4025" marL="40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da-DK" sz="900" u="none" cap="none" strike="noStrike">
                          <a:solidFill>
                            <a:srgbClr val="2D3C4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b="1" i="0" sz="900" u="none" cap="none" strike="noStrike">
                        <a:solidFill>
                          <a:srgbClr val="2D3C4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025" marB="0" marR="4025" marL="40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da-DK" sz="900" u="none" cap="none" strike="noStrike">
                          <a:solidFill>
                            <a:srgbClr val="2D3C4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b="1" i="0" sz="900" u="none" cap="none" strike="noStrike">
                        <a:solidFill>
                          <a:srgbClr val="2D3C4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025" marB="0" marR="4025" marL="40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da-DK" sz="900" u="none" cap="none" strike="noStrike">
                          <a:solidFill>
                            <a:srgbClr val="2D3C4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b="1" i="0" sz="900" u="none" cap="none" strike="noStrike">
                        <a:solidFill>
                          <a:srgbClr val="2D3C4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025" marB="0" marR="4025" marL="40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da-DK" sz="900" u="none" cap="none" strike="noStrike">
                          <a:solidFill>
                            <a:srgbClr val="2D3C4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b="1" i="0" sz="900" u="none" cap="none" strike="noStrike">
                        <a:solidFill>
                          <a:srgbClr val="2D3C4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025" marB="0" marR="4025" marL="4025" anchor="b"/>
                </a:tc>
              </a:tr>
            </a:tbl>
          </a:graphicData>
        </a:graphic>
      </p:graphicFrame>
      <p:sp>
        <p:nvSpPr>
          <p:cNvPr id="117" name="Google Shape;117;p5"/>
          <p:cNvSpPr txBox="1"/>
          <p:nvPr/>
        </p:nvSpPr>
        <p:spPr>
          <a:xfrm>
            <a:off x="8154289" y="781277"/>
            <a:ext cx="415676" cy="82272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a-DK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43</a:t>
            </a:r>
            <a:endParaRPr/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a-DK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5"/>
          <p:cNvSpPr txBox="1"/>
          <p:nvPr/>
        </p:nvSpPr>
        <p:spPr>
          <a:xfrm>
            <a:off x="464209" y="321692"/>
            <a:ext cx="7827735" cy="8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54000" wrap="square" tIns="0">
            <a:normAutofit fontScale="92500" lnSpcReduction="20000"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ct val="45254"/>
              <a:buFont typeface="Arial"/>
              <a:buNone/>
            </a:pPr>
            <a:r>
              <a:rPr b="0" i="0" lang="da-DK" sz="4300" u="none" cap="none" strike="noStrike">
                <a:solidFill>
                  <a:schemeClr val="dk2"/>
                </a:solidFill>
                <a:latin typeface="Roboto Black"/>
                <a:ea typeface="Roboto Black"/>
                <a:cs typeface="Roboto Black"/>
                <a:sym typeface="Roboto Black"/>
              </a:rPr>
              <a:t>RELEVANT LEADS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"/>
          <p:cNvSpPr txBox="1"/>
          <p:nvPr/>
        </p:nvSpPr>
        <p:spPr>
          <a:xfrm>
            <a:off x="464209" y="321692"/>
            <a:ext cx="7827735" cy="8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54000" wrap="square" tIns="0">
            <a:normAutofit fontScale="92500" lnSpcReduction="20000"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ct val="45254"/>
              <a:buFont typeface="Arial"/>
              <a:buNone/>
            </a:pPr>
            <a:r>
              <a:rPr b="0" i="0" lang="da-DK" sz="4300" u="none" cap="none" strike="noStrike">
                <a:solidFill>
                  <a:schemeClr val="dk2"/>
                </a:solidFill>
                <a:latin typeface="Roboto Black"/>
                <a:ea typeface="Roboto Black"/>
                <a:cs typeface="Roboto Black"/>
                <a:sym typeface="Roboto Black"/>
              </a:rPr>
              <a:t>NEXT STEP</a:t>
            </a:r>
            <a:endParaRPr/>
          </a:p>
        </p:txBody>
      </p:sp>
      <p:sp>
        <p:nvSpPr>
          <p:cNvPr id="124" name="Google Shape;124;p6"/>
          <p:cNvSpPr/>
          <p:nvPr/>
        </p:nvSpPr>
        <p:spPr>
          <a:xfrm>
            <a:off x="0" y="1580225"/>
            <a:ext cx="9144000" cy="3563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5" name="Google Shape;125;p6"/>
          <p:cNvGrpSpPr/>
          <p:nvPr/>
        </p:nvGrpSpPr>
        <p:grpSpPr>
          <a:xfrm>
            <a:off x="413049" y="1081377"/>
            <a:ext cx="7930053" cy="4125733"/>
            <a:chOff x="540326" y="2222136"/>
            <a:chExt cx="4500915" cy="2539495"/>
          </a:xfrm>
        </p:grpSpPr>
        <p:pic>
          <p:nvPicPr>
            <p:cNvPr id="126" name="Google Shape;126;p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40326" y="2222136"/>
              <a:ext cx="4500915" cy="25394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7" name="Google Shape;127;p6"/>
            <p:cNvPicPr preferRelativeResize="0"/>
            <p:nvPr/>
          </p:nvPicPr>
          <p:blipFill rotWithShape="1">
            <a:blip r:embed="rId4">
              <a:alphaModFix/>
            </a:blip>
            <a:srcRect b="10281" l="658" r="10939" t="0"/>
            <a:stretch/>
          </p:blipFill>
          <p:spPr>
            <a:xfrm>
              <a:off x="1108363" y="2259270"/>
              <a:ext cx="3396612" cy="2237981"/>
            </a:xfrm>
            <a:prstGeom prst="roundRect">
              <a:avLst>
                <a:gd fmla="val 2631" name="adj"/>
              </a:avLst>
            </a:prstGeom>
            <a:noFill/>
            <a:ln>
              <a:noFill/>
            </a:ln>
            <a:effectLst>
              <a:outerShdw blurRad="76200" rotWithShape="0" algn="tl" dir="7800000" dist="38100">
                <a:srgbClr val="000000">
                  <a:alpha val="40000"/>
                </a:srgbClr>
              </a:outerShdw>
            </a:effectLst>
          </p:spPr>
        </p:pic>
      </p:grpSp>
      <p:grpSp>
        <p:nvGrpSpPr>
          <p:cNvPr id="128" name="Google Shape;128;p6"/>
          <p:cNvGrpSpPr/>
          <p:nvPr/>
        </p:nvGrpSpPr>
        <p:grpSpPr>
          <a:xfrm>
            <a:off x="7052496" y="1499053"/>
            <a:ext cx="792609" cy="792600"/>
            <a:chOff x="758280" y="1892431"/>
            <a:chExt cx="792609" cy="792600"/>
          </a:xfrm>
        </p:grpSpPr>
        <p:sp>
          <p:nvSpPr>
            <p:cNvPr id="129" name="Google Shape;129;p6"/>
            <p:cNvSpPr/>
            <p:nvPr/>
          </p:nvSpPr>
          <p:spPr>
            <a:xfrm>
              <a:off x="758289" y="1892431"/>
              <a:ext cx="792600" cy="792600"/>
            </a:xfrm>
            <a:prstGeom prst="ellipse">
              <a:avLst/>
            </a:prstGeom>
            <a:solidFill>
              <a:schemeClr val="accent1"/>
            </a:solidFill>
            <a:ln cap="flat" cmpd="sng" w="9525">
              <a:solidFill>
                <a:srgbClr val="FFFFFF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6"/>
            <p:cNvSpPr txBox="1"/>
            <p:nvPr/>
          </p:nvSpPr>
          <p:spPr>
            <a:xfrm>
              <a:off x="758280" y="2145063"/>
              <a:ext cx="792600" cy="3200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da-DK" sz="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Case</a:t>
              </a:r>
              <a:endParaRPr b="0" i="0" sz="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"/>
          <p:cNvSpPr/>
          <p:nvPr/>
        </p:nvSpPr>
        <p:spPr>
          <a:xfrm>
            <a:off x="0" y="-3600"/>
            <a:ext cx="9144000" cy="5143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7"/>
          <p:cNvSpPr txBox="1"/>
          <p:nvPr>
            <p:ph idx="4294967295" type="subTitle"/>
          </p:nvPr>
        </p:nvSpPr>
        <p:spPr>
          <a:xfrm>
            <a:off x="311904" y="238106"/>
            <a:ext cx="8461981" cy="17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54000" wrap="square" tIns="0">
            <a:norm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0" i="0" lang="da-DK" sz="3600" u="none" cap="none" strike="noStrike">
                <a:solidFill>
                  <a:schemeClr val="dk2"/>
                </a:solidFill>
                <a:latin typeface="Roboto Black"/>
                <a:ea typeface="Roboto Black"/>
                <a:cs typeface="Roboto Black"/>
                <a:sym typeface="Roboto Black"/>
              </a:rPr>
              <a:t>LEAD NUTURING – E-MAIL MARKETING AUTOMATION</a:t>
            </a:r>
            <a:endParaRPr b="0" i="0" sz="3600" u="none" cap="none" strike="noStrike">
              <a:solidFill>
                <a:schemeClr val="dk2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37" name="Google Shape;137;p7"/>
          <p:cNvSpPr txBox="1"/>
          <p:nvPr/>
        </p:nvSpPr>
        <p:spPr>
          <a:xfrm>
            <a:off x="726036" y="1446317"/>
            <a:ext cx="4510292" cy="36009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a-DK" sz="1300" u="none" cap="none" strike="noStrike">
                <a:solidFill>
                  <a:srgbClr val="0F2C49"/>
                </a:solidFill>
                <a:latin typeface="Arial"/>
                <a:ea typeface="Arial"/>
                <a:cs typeface="Arial"/>
                <a:sym typeface="Arial"/>
              </a:rPr>
              <a:t>‘Thank you’/handover mail: Guide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br>
              <a:rPr b="0" i="0" lang="da-DK" sz="1300" u="none" cap="none" strike="noStrike">
                <a:solidFill>
                  <a:srgbClr val="0F2C4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da-DK" sz="1300" u="none" cap="none" strike="noStrike">
                <a:solidFill>
                  <a:srgbClr val="0F2C49"/>
                </a:solidFill>
                <a:latin typeface="Arial"/>
                <a:ea typeface="Arial"/>
                <a:cs typeface="Arial"/>
                <a:sym typeface="Arial"/>
              </a:rPr>
              <a:t>Mail 1: Green energy</a:t>
            </a:r>
            <a:endParaRPr b="0" i="0" sz="1300" u="none" cap="none" strike="noStrike">
              <a:solidFill>
                <a:srgbClr val="0F2C4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da-DK" sz="1300" u="none" cap="none" strike="noStrike">
                <a:solidFill>
                  <a:srgbClr val="0F2C49"/>
                </a:solidFill>
                <a:latin typeface="Arial"/>
                <a:ea typeface="Arial"/>
                <a:cs typeface="Arial"/>
                <a:sym typeface="Arial"/>
              </a:rPr>
              <a:t>Mail 2: A growing trend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da-DK" sz="1300" u="none" cap="none" strike="noStrike">
                <a:solidFill>
                  <a:srgbClr val="0F2C49"/>
                </a:solidFill>
                <a:latin typeface="Arial"/>
                <a:ea typeface="Arial"/>
                <a:cs typeface="Arial"/>
                <a:sym typeface="Arial"/>
              </a:rPr>
              <a:t>Mail 3: Case – Southern Pine Products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br>
              <a:rPr b="0" i="0" lang="da-DK" sz="1300" u="none" cap="none" strike="noStrike">
                <a:solidFill>
                  <a:srgbClr val="0F2C4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da-DK" sz="1300" u="none" cap="none" strike="noStrike">
                <a:solidFill>
                  <a:srgbClr val="0F2C49"/>
                </a:solidFill>
                <a:latin typeface="Arial"/>
                <a:ea typeface="Arial"/>
                <a:cs typeface="Arial"/>
                <a:sym typeface="Arial"/>
              </a:rPr>
              <a:t>Mail 4: Tech-guide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da-DK" sz="1300" u="none" cap="none" strike="noStrike">
                <a:solidFill>
                  <a:srgbClr val="0F2C49"/>
                </a:solidFill>
                <a:latin typeface="Arial"/>
                <a:ea typeface="Arial"/>
                <a:cs typeface="Arial"/>
                <a:sym typeface="Arial"/>
              </a:rPr>
              <a:t>Mail 5: Briquettes vs. pillets</a:t>
            </a:r>
            <a:endParaRPr b="0" i="0" sz="1300" u="none" cap="none" strike="noStrike">
              <a:solidFill>
                <a:srgbClr val="0F2C4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da-DK" sz="1300" u="none" cap="none" strike="noStrike">
                <a:solidFill>
                  <a:srgbClr val="0F2C49"/>
                </a:solidFill>
                <a:latin typeface="Arial"/>
                <a:ea typeface="Arial"/>
                <a:cs typeface="Arial"/>
                <a:sym typeface="Arial"/>
              </a:rPr>
              <a:t>Mail 6: References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br>
              <a:rPr b="0" i="0" lang="da-DK" sz="1300" u="none" cap="none" strike="noStrike">
                <a:solidFill>
                  <a:srgbClr val="0F2C4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da-DK" sz="1300" u="none" cap="none" strike="noStrike">
                <a:solidFill>
                  <a:srgbClr val="0F2C49"/>
                </a:solidFill>
                <a:latin typeface="Arial"/>
                <a:ea typeface="Arial"/>
                <a:cs typeface="Arial"/>
                <a:sym typeface="Arial"/>
              </a:rPr>
              <a:t>Mail 7: Product range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da-DK" sz="1300" u="none" cap="none" strike="noStrike">
                <a:solidFill>
                  <a:srgbClr val="0F2C49"/>
                </a:solidFill>
                <a:latin typeface="Arial"/>
                <a:ea typeface="Arial"/>
                <a:cs typeface="Arial"/>
                <a:sym typeface="Arial"/>
              </a:rPr>
              <a:t>Mail 8:  Unique selling points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da-DK" sz="1300" u="none" cap="none" strike="noStrike">
                <a:solidFill>
                  <a:srgbClr val="0F2C49"/>
                </a:solidFill>
                <a:latin typeface="Arial"/>
                <a:ea typeface="Arial"/>
                <a:cs typeface="Arial"/>
                <a:sym typeface="Arial"/>
              </a:rPr>
              <a:t>Mail 9:  OPEX calculation</a:t>
            </a:r>
            <a:br>
              <a:rPr b="0" i="0" lang="da-DK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7"/>
          <p:cNvSpPr txBox="1"/>
          <p:nvPr/>
        </p:nvSpPr>
        <p:spPr>
          <a:xfrm rot="-5400000">
            <a:off x="-417952" y="1600729"/>
            <a:ext cx="1713900" cy="574076"/>
          </a:xfrm>
          <a:prstGeom prst="rect">
            <a:avLst/>
          </a:prstGeom>
          <a:noFill/>
          <a:ln>
            <a:noFill/>
          </a:ln>
        </p:spPr>
        <p:txBody>
          <a:bodyPr anchorCtr="0" anchor="t" bIns="216000" lIns="91425" spcFirstLastPara="1" rIns="91425" wrap="square" tIns="216000">
            <a:noAutofit/>
          </a:bodyPr>
          <a:lstStyle/>
          <a:p>
            <a:pPr indent="0" lvl="0" marL="216000" marR="2160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da-DK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Awareness</a:t>
            </a:r>
            <a:endParaRPr b="0" i="0" sz="1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7"/>
          <p:cNvSpPr txBox="1"/>
          <p:nvPr/>
        </p:nvSpPr>
        <p:spPr>
          <a:xfrm rot="-5400000">
            <a:off x="-463554" y="2869852"/>
            <a:ext cx="1807392" cy="574076"/>
          </a:xfrm>
          <a:prstGeom prst="rect">
            <a:avLst/>
          </a:prstGeom>
          <a:noFill/>
          <a:ln>
            <a:noFill/>
          </a:ln>
        </p:spPr>
        <p:txBody>
          <a:bodyPr anchorCtr="0" anchor="t" bIns="216000" lIns="91425" spcFirstLastPara="1" rIns="91425" wrap="square" tIns="216000">
            <a:noAutofit/>
          </a:bodyPr>
          <a:lstStyle/>
          <a:p>
            <a:pPr indent="0" lvl="0" marL="216000" marR="2160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da-DK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Consideration</a:t>
            </a:r>
            <a:endParaRPr b="0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7"/>
          <p:cNvSpPr txBox="1"/>
          <p:nvPr/>
        </p:nvSpPr>
        <p:spPr>
          <a:xfrm rot="-5400000">
            <a:off x="-259703" y="4080736"/>
            <a:ext cx="1397402" cy="574076"/>
          </a:xfrm>
          <a:prstGeom prst="rect">
            <a:avLst/>
          </a:prstGeom>
          <a:noFill/>
          <a:ln>
            <a:noFill/>
          </a:ln>
        </p:spPr>
        <p:txBody>
          <a:bodyPr anchorCtr="0" anchor="t" bIns="216000" lIns="91425" spcFirstLastPara="1" rIns="91425" wrap="square" tIns="216000">
            <a:noAutofit/>
          </a:bodyPr>
          <a:lstStyle/>
          <a:p>
            <a:pPr indent="0" lvl="0" marL="216000" marR="2160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da-DK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Decision</a:t>
            </a:r>
            <a:endParaRPr b="0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Google Shape;14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50460" y="1454490"/>
            <a:ext cx="3264545" cy="3697785"/>
          </a:xfrm>
          <a:prstGeom prst="rect">
            <a:avLst/>
          </a:prstGeom>
          <a:noFill/>
          <a:ln>
            <a:noFill/>
          </a:ln>
          <a:effectLst>
            <a:outerShdw blurRad="50800" rotWithShape="0" algn="l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indmill - Tema">
  <a:themeElements>
    <a:clrScheme name="Simple Light">
      <a:dk1>
        <a:srgbClr val="002B49"/>
      </a:dk1>
      <a:lt1>
        <a:srgbClr val="FFFFFF"/>
      </a:lt1>
      <a:dk2>
        <a:srgbClr val="002B49"/>
      </a:dk2>
      <a:lt2>
        <a:srgbClr val="E3E9ED"/>
      </a:lt2>
      <a:accent1>
        <a:srgbClr val="E77000"/>
      </a:accent1>
      <a:accent2>
        <a:srgbClr val="E77000"/>
      </a:accent2>
      <a:accent3>
        <a:srgbClr val="E77000"/>
      </a:accent3>
      <a:accent4>
        <a:srgbClr val="E77000"/>
      </a:accent4>
      <a:accent5>
        <a:srgbClr val="E77000"/>
      </a:accent5>
      <a:accent6>
        <a:srgbClr val="E77000"/>
      </a:accent6>
      <a:hlink>
        <a:srgbClr val="E77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Carina</dc:creator>
</cp:coreProperties>
</file>